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61"/>
  </p:notesMasterIdLst>
  <p:sldIdLst>
    <p:sldId id="319" r:id="rId2"/>
    <p:sldId id="257" r:id="rId3"/>
    <p:sldId id="258" r:id="rId4"/>
    <p:sldId id="259" r:id="rId5"/>
    <p:sldId id="260" r:id="rId6"/>
    <p:sldId id="261" r:id="rId7"/>
    <p:sldId id="262" r:id="rId8"/>
    <p:sldId id="263" r:id="rId9"/>
    <p:sldId id="264" r:id="rId10"/>
    <p:sldId id="265" r:id="rId11"/>
    <p:sldId id="266" r:id="rId12"/>
    <p:sldId id="267" r:id="rId13"/>
    <p:sldId id="268" r:id="rId14"/>
    <p:sldId id="308" r:id="rId15"/>
    <p:sldId id="309" r:id="rId16"/>
    <p:sldId id="310" r:id="rId17"/>
    <p:sldId id="311" r:id="rId18"/>
    <p:sldId id="312" r:id="rId19"/>
    <p:sldId id="313" r:id="rId20"/>
    <p:sldId id="314" r:id="rId21"/>
    <p:sldId id="315" r:id="rId22"/>
    <p:sldId id="316" r:id="rId23"/>
    <p:sldId id="317" r:id="rId24"/>
    <p:sldId id="271" r:id="rId25"/>
    <p:sldId id="320"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3" r:id="rId47"/>
    <p:sldId id="294" r:id="rId48"/>
    <p:sldId id="296" r:id="rId49"/>
    <p:sldId id="297" r:id="rId50"/>
    <p:sldId id="307" r:id="rId51"/>
    <p:sldId id="299" r:id="rId52"/>
    <p:sldId id="300" r:id="rId53"/>
    <p:sldId id="301" r:id="rId54"/>
    <p:sldId id="302" r:id="rId55"/>
    <p:sldId id="303" r:id="rId56"/>
    <p:sldId id="304" r:id="rId57"/>
    <p:sldId id="305" r:id="rId58"/>
    <p:sldId id="292" r:id="rId59"/>
    <p:sldId id="306"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07284928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3501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8324BEE-7FAA-455F-93DF-AF7E48817B43}" type="slidenum">
              <a:rPr lang="en-IN" smtClean="0"/>
              <a:t>55</a:t>
            </a:fld>
            <a:endParaRPr lang="en-IN"/>
          </a:p>
        </p:txBody>
      </p:sp>
    </p:spTree>
    <p:extLst>
      <p:ext uri="{BB962C8B-B14F-4D97-AF65-F5344CB8AC3E}">
        <p14:creationId xmlns:p14="http://schemas.microsoft.com/office/powerpoint/2010/main" val="2699877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Source: sugarcane.org</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http://grist.org/article/biofuel-some-numbers/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2674931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672033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0046427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619494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442136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5605632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2763153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9101587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3068310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115945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7548137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5752745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4/28/2016</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52834517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3" Type="http://schemas.openxmlformats.org/officeDocument/2006/relationships/image" Target="../media/image16.jpeg"/><Relationship Id="rId18" Type="http://schemas.openxmlformats.org/officeDocument/2006/relationships/image" Target="../media/image21.jpeg"/><Relationship Id="rId26" Type="http://schemas.openxmlformats.org/officeDocument/2006/relationships/image" Target="../media/image29.jpeg"/><Relationship Id="rId39" Type="http://schemas.openxmlformats.org/officeDocument/2006/relationships/image" Target="../media/image42.jpeg"/><Relationship Id="rId21" Type="http://schemas.openxmlformats.org/officeDocument/2006/relationships/image" Target="../media/image24.jpeg"/><Relationship Id="rId34" Type="http://schemas.openxmlformats.org/officeDocument/2006/relationships/image" Target="../media/image37.jpeg"/><Relationship Id="rId42" Type="http://schemas.openxmlformats.org/officeDocument/2006/relationships/image" Target="../media/image45.jpeg"/><Relationship Id="rId7" Type="http://schemas.openxmlformats.org/officeDocument/2006/relationships/image" Target="../media/image10.jpeg"/><Relationship Id="rId2" Type="http://schemas.openxmlformats.org/officeDocument/2006/relationships/image" Target="../media/image5.png"/><Relationship Id="rId16" Type="http://schemas.openxmlformats.org/officeDocument/2006/relationships/image" Target="../media/image19.jpeg"/><Relationship Id="rId20" Type="http://schemas.openxmlformats.org/officeDocument/2006/relationships/image" Target="../media/image23.jpeg"/><Relationship Id="rId29" Type="http://schemas.openxmlformats.org/officeDocument/2006/relationships/image" Target="../media/image32.jpeg"/><Relationship Id="rId41"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jpeg"/><Relationship Id="rId24" Type="http://schemas.openxmlformats.org/officeDocument/2006/relationships/image" Target="../media/image27.jpeg"/><Relationship Id="rId32" Type="http://schemas.openxmlformats.org/officeDocument/2006/relationships/image" Target="../media/image35.jpeg"/><Relationship Id="rId37" Type="http://schemas.openxmlformats.org/officeDocument/2006/relationships/image" Target="../media/image40.jpeg"/><Relationship Id="rId40" Type="http://schemas.openxmlformats.org/officeDocument/2006/relationships/image" Target="../media/image43.png"/><Relationship Id="rId5" Type="http://schemas.openxmlformats.org/officeDocument/2006/relationships/image" Target="../media/image8.png"/><Relationship Id="rId15" Type="http://schemas.openxmlformats.org/officeDocument/2006/relationships/image" Target="../media/image18.jpeg"/><Relationship Id="rId23" Type="http://schemas.openxmlformats.org/officeDocument/2006/relationships/image" Target="../media/image26.jpeg"/><Relationship Id="rId28" Type="http://schemas.openxmlformats.org/officeDocument/2006/relationships/image" Target="../media/image31.jpeg"/><Relationship Id="rId36" Type="http://schemas.openxmlformats.org/officeDocument/2006/relationships/image" Target="../media/image39.jpeg"/><Relationship Id="rId10" Type="http://schemas.openxmlformats.org/officeDocument/2006/relationships/image" Target="../media/image13.jpeg"/><Relationship Id="rId19" Type="http://schemas.openxmlformats.org/officeDocument/2006/relationships/image" Target="../media/image22.jpeg"/><Relationship Id="rId31" Type="http://schemas.openxmlformats.org/officeDocument/2006/relationships/image" Target="../media/image34.jpeg"/><Relationship Id="rId44" Type="http://schemas.openxmlformats.org/officeDocument/2006/relationships/image" Target="../media/image47.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jpeg"/><Relationship Id="rId35" Type="http://schemas.openxmlformats.org/officeDocument/2006/relationships/image" Target="../media/image38.jpeg"/><Relationship Id="rId43" Type="http://schemas.openxmlformats.org/officeDocument/2006/relationships/image" Target="../media/image46.jpeg"/><Relationship Id="rId8" Type="http://schemas.openxmlformats.org/officeDocument/2006/relationships/image" Target="../media/image11.png"/><Relationship Id="rId3" Type="http://schemas.openxmlformats.org/officeDocument/2006/relationships/image" Target="../media/image6.png"/><Relationship Id="rId12" Type="http://schemas.openxmlformats.org/officeDocument/2006/relationships/image" Target="../media/image15.jpeg"/><Relationship Id="rId17" Type="http://schemas.openxmlformats.org/officeDocument/2006/relationships/image" Target="../media/image20.jpeg"/><Relationship Id="rId25" Type="http://schemas.openxmlformats.org/officeDocument/2006/relationships/image" Target="../media/image28.jpeg"/><Relationship Id="rId33" Type="http://schemas.openxmlformats.org/officeDocument/2006/relationships/image" Target="../media/image36.jpeg"/><Relationship Id="rId38" Type="http://schemas.openxmlformats.org/officeDocument/2006/relationships/image" Target="../media/image4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3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jpg"/><Relationship Id="rId5" Type="http://schemas.openxmlformats.org/officeDocument/2006/relationships/image" Target="../media/image78.png"/><Relationship Id="rId4" Type="http://schemas.openxmlformats.org/officeDocument/2006/relationships/image" Target="../media/image77.jpeg"/></Relationships>
</file>

<file path=ppt/slides/_rels/slide3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086567"/>
          </a:xfrm>
          <a:prstGeom prst="rect">
            <a:avLst/>
          </a:prstGeom>
        </p:spPr>
      </p:pic>
      <p:sp>
        <p:nvSpPr>
          <p:cNvPr id="54" name="Shape 54"/>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sz="6000" b="1" dirty="0">
                <a:solidFill>
                  <a:schemeClr val="tx1"/>
                </a:solidFill>
              </a:rPr>
              <a:t>Ethanol</a:t>
            </a:r>
          </a:p>
        </p:txBody>
      </p:sp>
      <p:sp>
        <p:nvSpPr>
          <p:cNvPr id="55" name="Shape 55"/>
          <p:cNvSpPr txBox="1">
            <a:spLocks noGrp="1"/>
          </p:cNvSpPr>
          <p:nvPr>
            <p:ph type="subTitle" idx="1"/>
          </p:nvPr>
        </p:nvSpPr>
        <p:spPr>
          <a:xfrm>
            <a:off x="4660416" y="3277147"/>
            <a:ext cx="4483584" cy="1599653"/>
          </a:xfrm>
          <a:prstGeom prst="rect">
            <a:avLst/>
          </a:prstGeom>
        </p:spPr>
        <p:txBody>
          <a:bodyPr lIns="91425" tIns="91425" rIns="91425" bIns="91425" anchor="t" anchorCtr="0">
            <a:noAutofit/>
          </a:bodyPr>
          <a:lstStyle/>
          <a:p>
            <a:r>
              <a:rPr lang="en-US" sz="2000" dirty="0">
                <a:solidFill>
                  <a:schemeClr val="tx1"/>
                </a:solidFill>
              </a:rPr>
              <a:t>YASH BHARGAVA(2013A1PS523G)</a:t>
            </a:r>
          </a:p>
          <a:p>
            <a:r>
              <a:rPr lang="en-US" sz="2000" dirty="0">
                <a:solidFill>
                  <a:schemeClr val="tx1"/>
                </a:solidFill>
              </a:rPr>
              <a:t>TANMAY SINGHAL(2013A1PS578G)</a:t>
            </a:r>
          </a:p>
          <a:p>
            <a:r>
              <a:rPr lang="en-US" sz="2000" dirty="0">
                <a:solidFill>
                  <a:schemeClr val="tx1"/>
                </a:solidFill>
              </a:rPr>
              <a:t>ROSHAN M. REGY(2013A1PS646G)</a:t>
            </a:r>
          </a:p>
          <a:p>
            <a:r>
              <a:rPr lang="en-US" sz="2000" dirty="0">
                <a:solidFill>
                  <a:schemeClr val="tx1"/>
                </a:solidFill>
              </a:rPr>
              <a:t>GOURAV GUPTA(2013A1PS718G)</a:t>
            </a:r>
          </a:p>
          <a:p>
            <a:pPr lvl="0">
              <a:spcBef>
                <a:spcPts val="0"/>
              </a:spcBef>
              <a:buNone/>
            </a:pPr>
            <a:endParaRPr dirty="0"/>
          </a:p>
        </p:txBody>
      </p:sp>
    </p:spTree>
    <p:extLst>
      <p:ext uri="{BB962C8B-B14F-4D97-AF65-F5344CB8AC3E}">
        <p14:creationId xmlns:p14="http://schemas.microsoft.com/office/powerpoint/2010/main" val="1297233510"/>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Corn Based Production Process</a:t>
            </a:r>
          </a:p>
        </p:txBody>
      </p:sp>
      <p:sp>
        <p:nvSpPr>
          <p:cNvPr id="111" name="Shape 111"/>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cap="none" dirty="0">
                <a:latin typeface="Arial" panose="020B0604020202020204" pitchFamily="34" charset="0"/>
                <a:cs typeface="Arial" panose="020B0604020202020204" pitchFamily="34" charset="0"/>
              </a:rPr>
              <a:t>Two industrial methods</a:t>
            </a:r>
          </a:p>
          <a:p>
            <a:pPr marL="457200" lvl="0" indent="-228600" rtl="0">
              <a:spcBef>
                <a:spcPts val="0"/>
              </a:spcBef>
            </a:pPr>
            <a:endParaRPr lang="en" cap="none" dirty="0">
              <a:latin typeface="Arial" panose="020B0604020202020204" pitchFamily="34" charset="0"/>
              <a:cs typeface="Arial" panose="020B0604020202020204" pitchFamily="34" charset="0"/>
            </a:endParaRPr>
          </a:p>
          <a:p>
            <a:pPr marL="914400" lvl="1" indent="-228600" rtl="0">
              <a:spcBef>
                <a:spcPts val="0"/>
              </a:spcBef>
            </a:pPr>
            <a:r>
              <a:rPr lang="en" sz="1500" cap="none" dirty="0">
                <a:latin typeface="Arial" panose="020B0604020202020204" pitchFamily="34" charset="0"/>
                <a:cs typeface="Arial" panose="020B0604020202020204" pitchFamily="34" charset="0"/>
              </a:rPr>
              <a:t>Wet milling</a:t>
            </a:r>
          </a:p>
          <a:p>
            <a:pPr marL="1371600" lvl="2" indent="-228600" rtl="0">
              <a:spcBef>
                <a:spcPts val="0"/>
              </a:spcBef>
            </a:pPr>
            <a:r>
              <a:rPr lang="en" sz="1500" cap="none" dirty="0">
                <a:latin typeface="Arial" panose="020B0604020202020204" pitchFamily="34" charset="0"/>
                <a:cs typeface="Arial" panose="020B0604020202020204" pitchFamily="34" charset="0"/>
              </a:rPr>
              <a:t>Grain soaked in water for easier fractionation of components</a:t>
            </a:r>
          </a:p>
          <a:p>
            <a:pPr marL="1371600" lvl="2" indent="-228600" rtl="0">
              <a:spcBef>
                <a:spcPts val="0"/>
              </a:spcBef>
            </a:pPr>
            <a:r>
              <a:rPr lang="en" sz="1500" cap="none" dirty="0">
                <a:latin typeface="Arial" panose="020B0604020202020204" pitchFamily="34" charset="0"/>
                <a:cs typeface="Arial" panose="020B0604020202020204" pitchFamily="34" charset="0"/>
              </a:rPr>
              <a:t>Fractionation separates starch and fibers for processing</a:t>
            </a:r>
          </a:p>
          <a:p>
            <a:pPr marL="914400" lvl="1" indent="-228600" rtl="0">
              <a:spcBef>
                <a:spcPts val="0"/>
              </a:spcBef>
            </a:pPr>
            <a:endParaRPr lang="en" sz="1500" cap="none" dirty="0">
              <a:latin typeface="Arial" panose="020B0604020202020204" pitchFamily="34" charset="0"/>
              <a:cs typeface="Arial" panose="020B0604020202020204" pitchFamily="34" charset="0"/>
            </a:endParaRPr>
          </a:p>
          <a:p>
            <a:pPr marL="914400" lvl="1" indent="-228600" rtl="0">
              <a:spcBef>
                <a:spcPts val="0"/>
              </a:spcBef>
            </a:pPr>
            <a:r>
              <a:rPr lang="en" sz="1500" cap="none" dirty="0">
                <a:latin typeface="Arial" panose="020B0604020202020204" pitchFamily="34" charset="0"/>
                <a:cs typeface="Arial" panose="020B0604020202020204" pitchFamily="34" charset="0"/>
              </a:rPr>
              <a:t>Dry grinding</a:t>
            </a:r>
          </a:p>
          <a:p>
            <a:pPr marL="1371600" lvl="2" indent="-228600" rtl="0">
              <a:spcBef>
                <a:spcPts val="0"/>
              </a:spcBef>
            </a:pPr>
            <a:r>
              <a:rPr lang="en" sz="1500" cap="none" dirty="0">
                <a:latin typeface="Arial" panose="020B0604020202020204" pitchFamily="34" charset="0"/>
                <a:cs typeface="Arial" panose="020B0604020202020204" pitchFamily="34" charset="0"/>
              </a:rPr>
              <a:t>Milling</a:t>
            </a:r>
          </a:p>
          <a:p>
            <a:pPr marL="1371600" lvl="2" indent="-228600" rtl="0">
              <a:spcBef>
                <a:spcPts val="0"/>
              </a:spcBef>
            </a:pPr>
            <a:r>
              <a:rPr lang="en" sz="1500" cap="none" dirty="0">
                <a:latin typeface="Arial" panose="020B0604020202020204" pitchFamily="34" charset="0"/>
                <a:cs typeface="Arial" panose="020B0604020202020204" pitchFamily="34" charset="0"/>
              </a:rPr>
              <a:t>Liquefaction</a:t>
            </a:r>
          </a:p>
          <a:p>
            <a:pPr marL="1371600" lvl="2" indent="-228600" rtl="0">
              <a:spcBef>
                <a:spcPts val="0"/>
              </a:spcBef>
            </a:pPr>
            <a:r>
              <a:rPr lang="en" sz="1500" cap="none" dirty="0">
                <a:latin typeface="Arial" panose="020B0604020202020204" pitchFamily="34" charset="0"/>
                <a:cs typeface="Arial" panose="020B0604020202020204" pitchFamily="34" charset="0"/>
              </a:rPr>
              <a:t>Saccharification</a:t>
            </a:r>
          </a:p>
          <a:p>
            <a:pPr marL="1371600" lvl="2" indent="-228600" rtl="0">
              <a:spcBef>
                <a:spcPts val="0"/>
              </a:spcBef>
            </a:pPr>
            <a:r>
              <a:rPr lang="en" sz="1500" cap="none" dirty="0">
                <a:latin typeface="Arial" panose="020B0604020202020204" pitchFamily="34" charset="0"/>
                <a:cs typeface="Arial" panose="020B0604020202020204" pitchFamily="34" charset="0"/>
              </a:rPr>
              <a:t>Fermentation</a:t>
            </a:r>
          </a:p>
          <a:p>
            <a:pPr marL="1371600" lvl="2" indent="-228600" rtl="0">
              <a:spcBef>
                <a:spcPts val="0"/>
              </a:spcBef>
            </a:pPr>
            <a:r>
              <a:rPr lang="en" sz="1500" cap="none" dirty="0">
                <a:latin typeface="Arial" panose="020B0604020202020204" pitchFamily="34" charset="0"/>
                <a:cs typeface="Arial" panose="020B0604020202020204" pitchFamily="34" charset="0"/>
              </a:rPr>
              <a:t>Distillation and recovery</a:t>
            </a:r>
          </a:p>
          <a:p>
            <a:pPr marL="457200" lvl="0" indent="0">
              <a:spcBef>
                <a:spcPts val="0"/>
              </a:spcBef>
              <a:buNone/>
            </a:pPr>
            <a:endParaRPr dirty="0"/>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Dry Grinding</a:t>
            </a:r>
          </a:p>
        </p:txBody>
      </p:sp>
      <p:sp>
        <p:nvSpPr>
          <p:cNvPr id="117" name="Shape 117"/>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cap="none" dirty="0">
                <a:latin typeface="Arial" panose="020B0604020202020204" pitchFamily="34" charset="0"/>
                <a:cs typeface="Arial" panose="020B0604020202020204" pitchFamily="34" charset="0"/>
              </a:rPr>
              <a:t>Milling</a:t>
            </a:r>
          </a:p>
          <a:p>
            <a:pPr marL="914400" lvl="1" indent="-228600" rtl="0">
              <a:spcBef>
                <a:spcPts val="0"/>
              </a:spcBef>
            </a:pPr>
            <a:r>
              <a:rPr lang="en" sz="1500" cap="none" dirty="0">
                <a:latin typeface="Arial" panose="020B0604020202020204" pitchFamily="34" charset="0"/>
                <a:cs typeface="Arial" panose="020B0604020202020204" pitchFamily="34" charset="0"/>
              </a:rPr>
              <a:t>Corn passed through hammer mills to prepare flour</a:t>
            </a:r>
          </a:p>
          <a:p>
            <a:pPr marL="914400" lvl="1" indent="-228600" rtl="0">
              <a:spcBef>
                <a:spcPts val="0"/>
              </a:spcBef>
            </a:pPr>
            <a:r>
              <a:rPr lang="en" sz="1500" cap="none" dirty="0">
                <a:latin typeface="Arial" panose="020B0604020202020204" pitchFamily="34" charset="0"/>
                <a:cs typeface="Arial" panose="020B0604020202020204" pitchFamily="34" charset="0"/>
              </a:rPr>
              <a:t>Flour slurried with water and heat-stable enzyme(amylase) added</a:t>
            </a:r>
          </a:p>
          <a:p>
            <a:pPr marL="457200" lvl="0" indent="-228600" rtl="0">
              <a:spcBef>
                <a:spcPts val="0"/>
              </a:spcBef>
            </a:pPr>
            <a:endParaRPr lang="en" cap="none" dirty="0">
              <a:latin typeface="Arial" panose="020B0604020202020204" pitchFamily="34" charset="0"/>
              <a:cs typeface="Arial" panose="020B0604020202020204" pitchFamily="34" charset="0"/>
            </a:endParaRPr>
          </a:p>
          <a:p>
            <a:pPr marL="457200" lvl="0" indent="-228600" rtl="0">
              <a:spcBef>
                <a:spcPts val="0"/>
              </a:spcBef>
            </a:pPr>
            <a:r>
              <a:rPr lang="en" cap="none" dirty="0">
                <a:latin typeface="Arial" panose="020B0604020202020204" pitchFamily="34" charset="0"/>
                <a:cs typeface="Arial" panose="020B0604020202020204" pitchFamily="34" charset="0"/>
              </a:rPr>
              <a:t>Liquefaction</a:t>
            </a:r>
          </a:p>
          <a:p>
            <a:pPr marL="914400" lvl="1" indent="-228600" rtl="0">
              <a:spcBef>
                <a:spcPts val="0"/>
              </a:spcBef>
            </a:pPr>
            <a:r>
              <a:rPr lang="en" sz="1500" cap="none" dirty="0">
                <a:latin typeface="Arial" panose="020B0604020202020204" pitchFamily="34" charset="0"/>
                <a:cs typeface="Arial" panose="020B0604020202020204" pitchFamily="34" charset="0"/>
              </a:rPr>
              <a:t>Slurry is cooked at 100deg C</a:t>
            </a:r>
          </a:p>
          <a:p>
            <a:pPr marL="914400" lvl="1" indent="-228600" rtl="0">
              <a:spcBef>
                <a:spcPts val="0"/>
              </a:spcBef>
            </a:pPr>
            <a:r>
              <a:rPr lang="en" sz="1500" cap="none" dirty="0">
                <a:latin typeface="Arial" panose="020B0604020202020204" pitchFamily="34" charset="0"/>
                <a:cs typeface="Arial" panose="020B0604020202020204" pitchFamily="34" charset="0"/>
              </a:rPr>
              <a:t>Heat and mechanical shear used to break starch granules</a:t>
            </a:r>
          </a:p>
          <a:p>
            <a:pPr marL="914400" lvl="1" indent="-228600" rtl="0">
              <a:spcBef>
                <a:spcPts val="0"/>
              </a:spcBef>
            </a:pPr>
            <a:r>
              <a:rPr lang="en" sz="1500" cap="none" dirty="0">
                <a:latin typeface="Arial" panose="020B0604020202020204" pitchFamily="34" charset="0"/>
                <a:cs typeface="Arial" panose="020B0604020202020204" pitchFamily="34" charset="0"/>
              </a:rPr>
              <a:t>Cooked corn mash allowed to cool to 80-90 deg C</a:t>
            </a:r>
          </a:p>
          <a:p>
            <a:pPr marL="457200" lvl="0" indent="-228600" rtl="0">
              <a:spcBef>
                <a:spcPts val="0"/>
              </a:spcBef>
            </a:pPr>
            <a:endParaRPr lang="en" cap="none" dirty="0">
              <a:latin typeface="Arial" panose="020B0604020202020204" pitchFamily="34" charset="0"/>
              <a:cs typeface="Arial" panose="020B0604020202020204" pitchFamily="34" charset="0"/>
            </a:endParaRPr>
          </a:p>
          <a:p>
            <a:pPr marL="457200" lvl="0" indent="-228600" rtl="0">
              <a:spcBef>
                <a:spcPts val="0"/>
              </a:spcBef>
            </a:pPr>
            <a:r>
              <a:rPr lang="en" cap="none" dirty="0">
                <a:latin typeface="Arial" panose="020B0604020202020204" pitchFamily="34" charset="0"/>
                <a:cs typeface="Arial" panose="020B0604020202020204" pitchFamily="34" charset="0"/>
              </a:rPr>
              <a:t>Saccharification</a:t>
            </a:r>
          </a:p>
          <a:p>
            <a:pPr marL="914400" lvl="1" indent="-228600" rtl="0">
              <a:spcBef>
                <a:spcPts val="0"/>
              </a:spcBef>
            </a:pPr>
            <a:r>
              <a:rPr lang="en" sz="1500" cap="none" dirty="0">
                <a:latin typeface="Arial" panose="020B0604020202020204" pitchFamily="34" charset="0"/>
                <a:cs typeface="Arial" panose="020B0604020202020204" pitchFamily="34" charset="0"/>
              </a:rPr>
              <a:t>Corn mash cooled to 30 deg C</a:t>
            </a:r>
          </a:p>
          <a:p>
            <a:pPr marL="914400" lvl="1" indent="-228600" rtl="0">
              <a:spcBef>
                <a:spcPts val="0"/>
              </a:spcBef>
            </a:pPr>
            <a:r>
              <a:rPr lang="en" sz="1500" cap="none" dirty="0">
                <a:latin typeface="Arial" panose="020B0604020202020204" pitchFamily="34" charset="0"/>
                <a:cs typeface="Arial" panose="020B0604020202020204" pitchFamily="34" charset="0"/>
              </a:rPr>
              <a:t>Glucoamylase added to complete breakdown to simple sugars</a:t>
            </a:r>
          </a:p>
          <a:p>
            <a:pPr marL="457200" lvl="0" indent="0">
              <a:spcBef>
                <a:spcPts val="0"/>
              </a:spcBef>
              <a:buNone/>
            </a:pPr>
            <a:endParaRPr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Dry Grinding</a:t>
            </a:r>
          </a:p>
        </p:txBody>
      </p:sp>
      <p:sp>
        <p:nvSpPr>
          <p:cNvPr id="123" name="Shape 12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cap="none" dirty="0">
                <a:latin typeface="Arial" panose="020B0604020202020204" pitchFamily="34" charset="0"/>
                <a:cs typeface="Arial" panose="020B0604020202020204" pitchFamily="34" charset="0"/>
              </a:rPr>
              <a:t>Fermentation</a:t>
            </a:r>
          </a:p>
          <a:p>
            <a:pPr marL="914400" lvl="1" indent="-228600" rtl="0">
              <a:spcBef>
                <a:spcPts val="0"/>
              </a:spcBef>
            </a:pPr>
            <a:r>
              <a:rPr lang="en" sz="1500" cap="none" dirty="0">
                <a:latin typeface="Arial" panose="020B0604020202020204" pitchFamily="34" charset="0"/>
                <a:cs typeface="Arial" panose="020B0604020202020204" pitchFamily="34" charset="0"/>
              </a:rPr>
              <a:t>Yeast is added to corn mash to begin conversion</a:t>
            </a:r>
          </a:p>
          <a:p>
            <a:pPr marL="914400" lvl="1" indent="-228600" rtl="0">
              <a:spcBef>
                <a:spcPts val="0"/>
              </a:spcBef>
            </a:pPr>
            <a:r>
              <a:rPr lang="en" sz="1500" cap="none" dirty="0">
                <a:latin typeface="Arial" panose="020B0604020202020204" pitchFamily="34" charset="0"/>
                <a:cs typeface="Arial" panose="020B0604020202020204" pitchFamily="34" charset="0"/>
              </a:rPr>
              <a:t>Fermentation usually done in batches</a:t>
            </a:r>
          </a:p>
          <a:p>
            <a:pPr marL="914400" lvl="1" indent="-228600" rtl="0">
              <a:spcBef>
                <a:spcPts val="0"/>
              </a:spcBef>
            </a:pPr>
            <a:r>
              <a:rPr lang="en" sz="1500" cap="none" dirty="0">
                <a:latin typeface="Arial" panose="020B0604020202020204" pitchFamily="34" charset="0"/>
                <a:cs typeface="Arial" panose="020B0604020202020204" pitchFamily="34" charset="0"/>
              </a:rPr>
              <a:t>Up stream and down stream processes usually done continuously </a:t>
            </a:r>
          </a:p>
          <a:p>
            <a:pPr marL="914400" lvl="1" indent="-228600" rtl="0">
              <a:spcBef>
                <a:spcPts val="0"/>
              </a:spcBef>
            </a:pPr>
            <a:r>
              <a:rPr lang="en" sz="1500" cap="none" dirty="0">
                <a:latin typeface="Arial" panose="020B0604020202020204" pitchFamily="34" charset="0"/>
                <a:cs typeface="Arial" panose="020B0604020202020204" pitchFamily="34" charset="0"/>
              </a:rPr>
              <a:t>Carbon dioxide produced usually vent to the atmosphere</a:t>
            </a:r>
          </a:p>
          <a:p>
            <a:pPr marL="457200" lvl="0" indent="-228600" rtl="0">
              <a:spcBef>
                <a:spcPts val="0"/>
              </a:spcBef>
            </a:pPr>
            <a:endParaRPr lang="en" cap="none" dirty="0">
              <a:latin typeface="Arial" panose="020B0604020202020204" pitchFamily="34" charset="0"/>
              <a:cs typeface="Arial" panose="020B0604020202020204" pitchFamily="34" charset="0"/>
            </a:endParaRPr>
          </a:p>
          <a:p>
            <a:pPr marL="457200" lvl="0" indent="-228600" rtl="0">
              <a:spcBef>
                <a:spcPts val="0"/>
              </a:spcBef>
            </a:pPr>
            <a:r>
              <a:rPr lang="en" cap="none" dirty="0">
                <a:latin typeface="Arial" panose="020B0604020202020204" pitchFamily="34" charset="0"/>
                <a:cs typeface="Arial" panose="020B0604020202020204" pitchFamily="34" charset="0"/>
              </a:rPr>
              <a:t>Distillation and recovery</a:t>
            </a:r>
          </a:p>
          <a:p>
            <a:pPr marL="914400" lvl="1" indent="-228600" rtl="0">
              <a:spcBef>
                <a:spcPts val="0"/>
              </a:spcBef>
            </a:pPr>
            <a:r>
              <a:rPr lang="en" sz="1500" cap="none" dirty="0">
                <a:latin typeface="Arial" panose="020B0604020202020204" pitchFamily="34" charset="0"/>
                <a:cs typeface="Arial" panose="020B0604020202020204" pitchFamily="34" charset="0"/>
              </a:rPr>
              <a:t>Liquid slurry sent to distillation/recitfication systems</a:t>
            </a:r>
          </a:p>
          <a:p>
            <a:pPr marL="914400" lvl="1" indent="-228600" rtl="0">
              <a:spcBef>
                <a:spcPts val="0"/>
              </a:spcBef>
            </a:pPr>
            <a:r>
              <a:rPr lang="en" sz="1500" cap="none" dirty="0">
                <a:latin typeface="Arial" panose="020B0604020202020204" pitchFamily="34" charset="0"/>
                <a:cs typeface="Arial" panose="020B0604020202020204" pitchFamily="34" charset="0"/>
              </a:rPr>
              <a:t>Molecular sieves used to separate water from ethanol/water vapor mixture</a:t>
            </a:r>
          </a:p>
          <a:p>
            <a:pPr marL="914400" lvl="1" indent="-228600" rtl="0">
              <a:spcBef>
                <a:spcPts val="0"/>
              </a:spcBef>
            </a:pPr>
            <a:r>
              <a:rPr lang="en" sz="1500" cap="none" dirty="0">
                <a:latin typeface="Arial" panose="020B0604020202020204" pitchFamily="34" charset="0"/>
                <a:cs typeface="Arial" panose="020B0604020202020204" pitchFamily="34" charset="0"/>
              </a:rPr>
              <a:t>Residual water and solids - stillage centrifuged and recycled to the fermenter</a:t>
            </a:r>
          </a:p>
          <a:p>
            <a:pPr lvl="0">
              <a:spcBef>
                <a:spcPts val="0"/>
              </a:spcBef>
              <a:buNone/>
            </a:pPr>
            <a:endParaRPr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156750"/>
            <a:ext cx="8694077" cy="572700"/>
          </a:xfrm>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Corn Based ethanol production flowsheet</a:t>
            </a:r>
          </a:p>
        </p:txBody>
      </p:sp>
      <p:pic>
        <p:nvPicPr>
          <p:cNvPr id="130" name="Shape 130"/>
          <p:cNvPicPr preferRelativeResize="0"/>
          <p:nvPr/>
        </p:nvPicPr>
        <p:blipFill>
          <a:blip r:embed="rId3">
            <a:alphaModFix/>
          </a:blip>
          <a:stretch>
            <a:fillRect/>
          </a:stretch>
        </p:blipFill>
        <p:spPr>
          <a:xfrm>
            <a:off x="560363" y="1035517"/>
            <a:ext cx="8115803" cy="385546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9397" y="1095948"/>
            <a:ext cx="6066404" cy="692497"/>
          </a:xfrm>
          <a:prstGeom prst="rect">
            <a:avLst/>
          </a:prstGeom>
          <a:noFill/>
        </p:spPr>
        <p:txBody>
          <a:bodyPr wrap="none" lIns="68580" tIns="34290" rIns="68580" bIns="34290">
            <a:spAutoFit/>
          </a:bodyPr>
          <a:lstStyle/>
          <a:p>
            <a:pPr algn="ctr"/>
            <a:r>
              <a:rPr lang="en-US" sz="405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ETHANOL FROM MOLASSES</a:t>
            </a:r>
          </a:p>
        </p:txBody>
      </p:sp>
      <p:sp>
        <p:nvSpPr>
          <p:cNvPr id="5" name="Rectangle 4"/>
          <p:cNvSpPr/>
          <p:nvPr/>
        </p:nvSpPr>
        <p:spPr>
          <a:xfrm>
            <a:off x="2142913" y="1865793"/>
            <a:ext cx="4999382" cy="692497"/>
          </a:xfrm>
          <a:prstGeom prst="rect">
            <a:avLst/>
          </a:prstGeom>
          <a:noFill/>
        </p:spPr>
        <p:txBody>
          <a:bodyPr wrap="none" lIns="68580" tIns="34290" rIns="68580" bIns="34290">
            <a:spAutoFit/>
          </a:bodyPr>
          <a:lstStyle/>
          <a:p>
            <a:pPr algn="ctr"/>
            <a:r>
              <a:rPr lang="en-US" sz="405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Flow Sheet Components</a:t>
            </a:r>
          </a:p>
        </p:txBody>
      </p:sp>
      <p:sp>
        <p:nvSpPr>
          <p:cNvPr id="2" name="TextBox 1"/>
          <p:cNvSpPr txBox="1"/>
          <p:nvPr/>
        </p:nvSpPr>
        <p:spPr>
          <a:xfrm>
            <a:off x="6255327" y="4315692"/>
            <a:ext cx="3546764" cy="507831"/>
          </a:xfrm>
          <a:prstGeom prst="rect">
            <a:avLst/>
          </a:prstGeom>
          <a:noFill/>
        </p:spPr>
        <p:txBody>
          <a:bodyPr wrap="square" rtlCol="0">
            <a:spAutoFit/>
          </a:bodyPr>
          <a:lstStyle/>
          <a:p>
            <a:r>
              <a:rPr lang="en-US" sz="1350" dirty="0"/>
              <a:t>Presented By-</a:t>
            </a:r>
          </a:p>
          <a:p>
            <a:r>
              <a:rPr lang="en-US" sz="1350" dirty="0" err="1"/>
              <a:t>Yash</a:t>
            </a:r>
            <a:r>
              <a:rPr lang="en-US" sz="1350" dirty="0"/>
              <a:t> Bhargava</a:t>
            </a:r>
          </a:p>
        </p:txBody>
      </p:sp>
    </p:spTree>
    <p:extLst>
      <p:ext uri="{BB962C8B-B14F-4D97-AF65-F5344CB8AC3E}">
        <p14:creationId xmlns:p14="http://schemas.microsoft.com/office/powerpoint/2010/main" val="1372481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grpSp>
        <p:nvGrpSpPr>
          <p:cNvPr id="322" name="Group322"/>
          <p:cNvGrpSpPr/>
          <p:nvPr/>
        </p:nvGrpSpPr>
        <p:grpSpPr>
          <a:xfrm>
            <a:off x="161365" y="200422"/>
            <a:ext cx="8673353" cy="4680860"/>
            <a:chOff x="193083" y="630300"/>
            <a:chExt cx="8757834" cy="5597400"/>
          </a:xfrm>
        </p:grpSpPr>
        <p:pic>
          <p:nvPicPr>
            <p:cNvPr id="275" name="Picture 2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009115" y="2297368"/>
              <a:ext cx="190000" cy="180866"/>
            </a:xfrm>
            <a:prstGeom prst="rect">
              <a:avLst/>
            </a:prstGeom>
          </p:spPr>
        </p:pic>
        <p:pic>
          <p:nvPicPr>
            <p:cNvPr id="241" name="Picture 2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6378315" y="5387459"/>
              <a:ext cx="190000" cy="180866"/>
            </a:xfrm>
            <a:prstGeom prst="rect">
              <a:avLst/>
            </a:prstGeom>
          </p:spPr>
        </p:pic>
        <p:pic>
          <p:nvPicPr>
            <p:cNvPr id="243" name="Picture 2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2205" y="4887767"/>
              <a:ext cx="190000" cy="180866"/>
            </a:xfrm>
            <a:prstGeom prst="rect">
              <a:avLst/>
            </a:prstGeom>
          </p:spPr>
        </p:pic>
        <p:pic>
          <p:nvPicPr>
            <p:cNvPr id="229" name="Picture 2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050998" y="3583812"/>
              <a:ext cx="190000" cy="180866"/>
            </a:xfrm>
            <a:prstGeom prst="rect">
              <a:avLst/>
            </a:prstGeom>
          </p:spPr>
        </p:pic>
        <p:pic>
          <p:nvPicPr>
            <p:cNvPr id="227" name="Picture 2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786" y="3625030"/>
              <a:ext cx="190000" cy="200740"/>
            </a:xfrm>
            <a:prstGeom prst="rect">
              <a:avLst/>
            </a:prstGeom>
          </p:spPr>
        </p:pic>
        <p:pic>
          <p:nvPicPr>
            <p:cNvPr id="221" name="Picture 2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256281" y="4876367"/>
              <a:ext cx="190000" cy="180866"/>
            </a:xfrm>
            <a:prstGeom prst="rect">
              <a:avLst/>
            </a:prstGeom>
          </p:spPr>
        </p:pic>
        <p:pic>
          <p:nvPicPr>
            <p:cNvPr id="203" name="Picture 2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8415115" y="3827787"/>
              <a:ext cx="190000" cy="180866"/>
            </a:xfrm>
            <a:prstGeom prst="rect">
              <a:avLst/>
            </a:prstGeom>
          </p:spPr>
        </p:pic>
        <p:pic>
          <p:nvPicPr>
            <p:cNvPr id="201" name="Picture 2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8422715" y="2608968"/>
              <a:ext cx="190000" cy="180866"/>
            </a:xfrm>
            <a:prstGeom prst="rect">
              <a:avLst/>
            </a:prstGeom>
          </p:spPr>
        </p:pic>
        <p:pic>
          <p:nvPicPr>
            <p:cNvPr id="194"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814379" y="2988968"/>
              <a:ext cx="190000" cy="180866"/>
            </a:xfrm>
            <a:prstGeom prst="rect">
              <a:avLst/>
            </a:prstGeom>
          </p:spPr>
        </p:pic>
        <p:pic>
          <p:nvPicPr>
            <p:cNvPr id="193"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761947" y="1801483"/>
              <a:ext cx="190000" cy="180866"/>
            </a:xfrm>
            <a:prstGeom prst="rect">
              <a:avLst/>
            </a:prstGeom>
          </p:spPr>
        </p:pic>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7794" y="1655251"/>
              <a:ext cx="410400" cy="1793228"/>
            </a:xfrm>
            <a:prstGeom prst="rect">
              <a:avLst/>
            </a:prstGeom>
          </p:spPr>
        </p:pic>
        <p:pic>
          <p:nvPicPr>
            <p:cNvPr id="185" name="Picture 1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7865" y="3112167"/>
              <a:ext cx="190000" cy="200740"/>
            </a:xfrm>
            <a:prstGeom prst="rect">
              <a:avLst/>
            </a:prstGeom>
          </p:spPr>
        </p:pic>
        <p:pic>
          <p:nvPicPr>
            <p:cNvPr id="183" name="Picture 1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787065" y="4235368"/>
              <a:ext cx="190000" cy="180866"/>
            </a:xfrm>
            <a:prstGeom prst="rect">
              <a:avLst/>
            </a:prstGeom>
          </p:spPr>
        </p:pic>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4965" y="2521457"/>
              <a:ext cx="190000" cy="200740"/>
            </a:xfrm>
            <a:prstGeom prst="rect">
              <a:avLst/>
            </a:prstGeom>
          </p:spPr>
        </p:pic>
        <p:pic>
          <p:nvPicPr>
            <p:cNvPr id="174" name="Picture 1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384083" y="2484229"/>
              <a:ext cx="190000" cy="180866"/>
            </a:xfrm>
            <a:prstGeom prst="rect">
              <a:avLst/>
            </a:prstGeom>
          </p:spPr>
        </p:pic>
        <p:pic>
          <p:nvPicPr>
            <p:cNvPr id="171" name="Picture 1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5907" y="1281992"/>
              <a:ext cx="190000" cy="180866"/>
            </a:xfrm>
            <a:prstGeom prst="rect">
              <a:avLst/>
            </a:prstGeom>
          </p:spPr>
        </p:pic>
        <p:pic>
          <p:nvPicPr>
            <p:cNvPr id="169" name="Picture 1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3847515" y="2251768"/>
              <a:ext cx="190000" cy="180866"/>
            </a:xfrm>
            <a:prstGeom prst="rect">
              <a:avLst/>
            </a:prstGeom>
          </p:spPr>
        </p:pic>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270150" y="2251768"/>
              <a:ext cx="190000" cy="180866"/>
            </a:xfrm>
            <a:prstGeom prst="rect">
              <a:avLst/>
            </a:prstGeom>
          </p:spPr>
        </p:pic>
        <p:pic>
          <p:nvPicPr>
            <p:cNvPr id="157" name="Picture 1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1389" y="2038481"/>
              <a:ext cx="190000" cy="180866"/>
            </a:xfrm>
            <a:prstGeom prst="rect">
              <a:avLst/>
            </a:prstGeom>
          </p:spPr>
        </p:pic>
        <p:pic>
          <p:nvPicPr>
            <p:cNvPr id="155" name="Picture 1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2593515" y="1986049"/>
              <a:ext cx="190000" cy="180866"/>
            </a:xfrm>
            <a:prstGeom prst="rect">
              <a:avLst/>
            </a:prstGeom>
          </p:spPr>
        </p:pic>
        <p:pic>
          <p:nvPicPr>
            <p:cNvPr id="145" name="Picture 1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6588" y="2722472"/>
              <a:ext cx="516323" cy="1071326"/>
            </a:xfrm>
            <a:prstGeom prst="rect">
              <a:avLst/>
            </a:prstGeom>
          </p:spPr>
        </p:pic>
        <p:pic>
          <p:nvPicPr>
            <p:cNvPr id="142" name="Picture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166843" y="1373268"/>
              <a:ext cx="190000" cy="180866"/>
            </a:xfrm>
            <a:prstGeom prst="rect">
              <a:avLst/>
            </a:prstGeom>
          </p:spPr>
        </p:pic>
        <p:pic>
          <p:nvPicPr>
            <p:cNvPr id="140" name="Picture 1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2152989" y="1669866"/>
              <a:ext cx="190000" cy="180866"/>
            </a:xfrm>
            <a:prstGeom prst="rect">
              <a:avLst/>
            </a:prstGeom>
          </p:spPr>
        </p:pic>
        <p:pic>
          <p:nvPicPr>
            <p:cNvPr id="138" name="Picture 1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3115" y="1707866"/>
              <a:ext cx="190000" cy="180866"/>
            </a:xfrm>
            <a:prstGeom prst="rect">
              <a:avLst/>
            </a:prstGeom>
          </p:spPr>
        </p:pic>
        <p:pic>
          <p:nvPicPr>
            <p:cNvPr id="134" name="Picture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613115" y="2863568"/>
              <a:ext cx="190000" cy="180866"/>
            </a:xfrm>
            <a:prstGeom prst="rect">
              <a:avLst/>
            </a:prstGeom>
          </p:spPr>
        </p:pic>
        <p:pic>
          <p:nvPicPr>
            <p:cNvPr id="103" name="Picture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3083" y="702109"/>
              <a:ext cx="993267" cy="738990"/>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6915" y="1258425"/>
              <a:ext cx="448401" cy="349752"/>
            </a:xfrm>
            <a:prstGeom prst="rect">
              <a:avLst/>
            </a:prstGeom>
          </p:spPr>
        </p:pic>
        <p:grpSp>
          <p:nvGrpSpPr>
            <p:cNvPr id="121" name="Group 120"/>
            <p:cNvGrpSpPr/>
            <p:nvPr/>
          </p:nvGrpSpPr>
          <p:grpSpPr>
            <a:xfrm>
              <a:off x="889198" y="807325"/>
              <a:ext cx="742919" cy="699922"/>
              <a:chOff x="889198" y="807325"/>
              <a:chExt cx="742919" cy="699922"/>
            </a:xfrm>
          </p:grpSpPr>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271117" y="1321814"/>
                <a:ext cx="190000" cy="180866"/>
              </a:xfrm>
              <a:prstGeom prst="rect">
                <a:avLst/>
              </a:prstGeom>
            </p:spPr>
          </p:pic>
          <p:grpSp>
            <p:nvGrpSpPr>
              <p:cNvPr id="116" name="Group 115"/>
              <p:cNvGrpSpPr/>
              <p:nvPr/>
            </p:nvGrpSpPr>
            <p:grpSpPr>
              <a:xfrm rot="5400000">
                <a:off x="884630" y="811892"/>
                <a:ext cx="531655" cy="522520"/>
                <a:chOff x="884630" y="811892"/>
                <a:chExt cx="531655" cy="522520"/>
              </a:xfrm>
            </p:grpSpPr>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630" y="811892"/>
                  <a:ext cx="190000" cy="180866"/>
                </a:xfrm>
                <a:prstGeom prst="rect">
                  <a:avLst/>
                </a:prstGeom>
              </p:spPr>
            </p:pic>
            <p:pic>
              <p:nvPicPr>
                <p:cNvPr id="113" name="Picture 1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2176" y="833925"/>
                  <a:ext cx="364108" cy="91200"/>
                </a:xfrm>
                <a:prstGeom prst="rect">
                  <a:avLst/>
                </a:prstGeom>
              </p:spPr>
            </p:pic>
            <p:pic>
              <p:nvPicPr>
                <p:cNvPr id="115" name="Picture 1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834290" y="1043098"/>
                  <a:ext cx="236789" cy="91200"/>
                </a:xfrm>
                <a:prstGeom prst="rect">
                  <a:avLst/>
                </a:prstGeom>
              </p:spPr>
            </p:pic>
          </p:grpSp>
          <p:pic>
            <p:nvPicPr>
              <p:cNvPr id="118" name="Picture 1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450062" y="1399453"/>
                <a:ext cx="182055" cy="91200"/>
              </a:xfrm>
              <a:prstGeom prst="rect">
                <a:avLst/>
              </a:prstGeom>
            </p:spPr>
          </p:pic>
        </p:grpSp>
        <p:pic>
          <p:nvPicPr>
            <p:cNvPr id="133" name="Picture 1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1176114" y="2334600"/>
              <a:ext cx="1003200" cy="91200"/>
            </a:xfrm>
            <a:prstGeom prst="rect">
              <a:avLst/>
            </a:prstGeom>
          </p:spPr>
        </p:pic>
        <p:pic>
          <p:nvPicPr>
            <p:cNvPr id="13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1778695" y="2931200"/>
              <a:ext cx="170439" cy="91200"/>
            </a:xfrm>
            <a:prstGeom prst="rect">
              <a:avLst/>
            </a:prstGeom>
          </p:spPr>
        </p:pic>
        <p:pic>
          <p:nvPicPr>
            <p:cNvPr id="137" name="Picture 1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03534" y="2271001"/>
              <a:ext cx="688907" cy="1083798"/>
            </a:xfrm>
            <a:prstGeom prst="rect">
              <a:avLst/>
            </a:prstGeom>
          </p:spPr>
        </p:pic>
        <p:pic>
          <p:nvPicPr>
            <p:cNvPr id="139" name="Picture 13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87915" y="1745099"/>
              <a:ext cx="383800" cy="91200"/>
            </a:xfrm>
            <a:prstGeom prst="rect">
              <a:avLst/>
            </a:prstGeom>
          </p:spPr>
        </p:pic>
        <p:pic>
          <p:nvPicPr>
            <p:cNvPr id="141" name="Picture 1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2200916" y="1583674"/>
              <a:ext cx="170147" cy="91200"/>
            </a:xfrm>
            <a:prstGeom prst="rect">
              <a:avLst/>
            </a:prstGeom>
          </p:spPr>
        </p:pic>
        <p:pic>
          <p:nvPicPr>
            <p:cNvPr id="143" name="Picture 1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31115" y="1395498"/>
              <a:ext cx="171000" cy="91200"/>
            </a:xfrm>
            <a:prstGeom prst="rect">
              <a:avLst/>
            </a:prstGeom>
          </p:spPr>
        </p:pic>
        <p:grpSp>
          <p:nvGrpSpPr>
            <p:cNvPr id="146" name="Group 145"/>
            <p:cNvGrpSpPr/>
            <p:nvPr/>
          </p:nvGrpSpPr>
          <p:grpSpPr>
            <a:xfrm>
              <a:off x="2562041" y="2820494"/>
              <a:ext cx="742919" cy="699922"/>
              <a:chOff x="2562041" y="2820494"/>
              <a:chExt cx="742919" cy="699922"/>
            </a:xfrm>
          </p:grpSpPr>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829956" y="3334977"/>
                <a:ext cx="190000" cy="180866"/>
              </a:xfrm>
              <a:prstGeom prst="rect">
                <a:avLst/>
              </a:prstGeom>
            </p:spPr>
          </p:pic>
          <p:grpSp>
            <p:nvGrpSpPr>
              <p:cNvPr id="148" name="Group 147"/>
              <p:cNvGrpSpPr/>
              <p:nvPr/>
            </p:nvGrpSpPr>
            <p:grpSpPr>
              <a:xfrm rot="5400000">
                <a:off x="2557473" y="2825062"/>
                <a:ext cx="531655" cy="522520"/>
                <a:chOff x="2557473" y="2825062"/>
                <a:chExt cx="531655" cy="522520"/>
              </a:xfrm>
            </p:grpSpPr>
            <p:pic>
              <p:nvPicPr>
                <p:cNvPr id="149" name="Picture 1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0372" y="2938890"/>
                  <a:ext cx="190000" cy="180866"/>
                </a:xfrm>
                <a:prstGeom prst="rect">
                  <a:avLst/>
                </a:prstGeom>
              </p:spPr>
            </p:pic>
            <p:pic>
              <p:nvPicPr>
                <p:cNvPr id="150" name="Picture 1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17416" y="2961095"/>
                  <a:ext cx="364108" cy="91200"/>
                </a:xfrm>
                <a:prstGeom prst="rect">
                  <a:avLst/>
                </a:prstGeom>
              </p:spPr>
            </p:pic>
            <p:pic>
              <p:nvPicPr>
                <p:cNvPr id="151" name="Picture 15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2501491" y="3177945"/>
                  <a:ext cx="248072" cy="91200"/>
                </a:xfrm>
                <a:prstGeom prst="rect">
                  <a:avLst/>
                </a:prstGeom>
              </p:spPr>
            </p:pic>
          </p:grpSp>
          <p:pic>
            <p:nvPicPr>
              <p:cNvPr id="152" name="Picture 1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2993701" y="3412619"/>
                <a:ext cx="182055" cy="91200"/>
              </a:xfrm>
              <a:prstGeom prst="rect">
                <a:avLst/>
              </a:prstGeom>
            </p:spPr>
          </p:pic>
        </p:grpSp>
        <p:pic>
          <p:nvPicPr>
            <p:cNvPr id="153" name="Picture 15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17450" y="844591"/>
              <a:ext cx="634600" cy="1177422"/>
            </a:xfrm>
            <a:prstGeom prst="rect">
              <a:avLst/>
            </a:prstGeom>
          </p:spPr>
        </p:pic>
        <p:pic>
          <p:nvPicPr>
            <p:cNvPr id="154" name="Picture 15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2380192" y="1624524"/>
              <a:ext cx="677446" cy="91200"/>
            </a:xfrm>
            <a:prstGeom prst="rect">
              <a:avLst/>
            </a:prstGeom>
          </p:spPr>
        </p:pic>
        <p:pic>
          <p:nvPicPr>
            <p:cNvPr id="156" name="Picture 1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384516" y="2060514"/>
              <a:ext cx="216873" cy="91200"/>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2234451" y="2207064"/>
              <a:ext cx="118274" cy="91200"/>
            </a:xfrm>
            <a:prstGeom prst="rect">
              <a:avLst/>
            </a:prstGeom>
          </p:spPr>
        </p:pic>
        <p:pic>
          <p:nvPicPr>
            <p:cNvPr id="160" name="Picture 1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0515" y="1213590"/>
              <a:ext cx="190000" cy="180866"/>
            </a:xfrm>
            <a:prstGeom prst="rect">
              <a:avLst/>
            </a:prstGeom>
          </p:spPr>
        </p:pic>
        <p:pic>
          <p:nvPicPr>
            <p:cNvPr id="161" name="Picture 16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10115" y="1243223"/>
              <a:ext cx="547200" cy="91200"/>
            </a:xfrm>
            <a:prstGeom prst="rect">
              <a:avLst/>
            </a:prstGeom>
          </p:spPr>
        </p:pic>
        <p:pic>
          <p:nvPicPr>
            <p:cNvPr id="163" name="Picture 16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52765" y="3520418"/>
              <a:ext cx="1064000" cy="1366579"/>
            </a:xfrm>
            <a:prstGeom prst="rect">
              <a:avLst/>
            </a:prstGeom>
          </p:spPr>
        </p:pic>
        <p:pic>
          <p:nvPicPr>
            <p:cNvPr id="165" name="Picture 16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292879" y="829314"/>
              <a:ext cx="439270" cy="1078774"/>
            </a:xfrm>
            <a:prstGeom prst="rect">
              <a:avLst/>
            </a:prstGeom>
          </p:spPr>
        </p:pic>
        <p:pic>
          <p:nvPicPr>
            <p:cNvPr id="166" name="Picture 16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5400000">
              <a:off x="3167550" y="2060514"/>
              <a:ext cx="334399" cy="91200"/>
            </a:xfrm>
            <a:prstGeom prst="rect">
              <a:avLst/>
            </a:prstGeom>
          </p:spPr>
        </p:pic>
        <p:pic>
          <p:nvPicPr>
            <p:cNvPr id="168" name="Picture 16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1415" y="2327000"/>
              <a:ext cx="442700" cy="91200"/>
            </a:xfrm>
            <a:prstGeom prst="rect">
              <a:avLst/>
            </a:prstGeom>
          </p:spPr>
        </p:pic>
        <p:pic>
          <p:nvPicPr>
            <p:cNvPr id="170" name="Picture 16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3556791" y="1823515"/>
              <a:ext cx="832230" cy="91200"/>
            </a:xfrm>
            <a:prstGeom prst="rect">
              <a:avLst/>
            </a:prstGeom>
          </p:spPr>
        </p:pic>
        <p:pic>
          <p:nvPicPr>
            <p:cNvPr id="172" name="Picture 17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076283" y="1307901"/>
              <a:ext cx="357200" cy="91200"/>
            </a:xfrm>
            <a:prstGeom prst="rect">
              <a:avLst/>
            </a:prstGeom>
          </p:spPr>
        </p:pic>
        <p:pic>
          <p:nvPicPr>
            <p:cNvPr id="173" name="Picture 17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4088798" y="2052914"/>
              <a:ext cx="832230" cy="91200"/>
            </a:xfrm>
            <a:prstGeom prst="rect">
              <a:avLst/>
            </a:prstGeom>
          </p:spPr>
        </p:pic>
        <p:pic>
          <p:nvPicPr>
            <p:cNvPr id="175" name="Picture 17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3682141" y="3141226"/>
              <a:ext cx="974844" cy="91200"/>
            </a:xfrm>
            <a:prstGeom prst="rect">
              <a:avLst/>
            </a:prstGeom>
          </p:spPr>
        </p:pic>
        <p:pic>
          <p:nvPicPr>
            <p:cNvPr id="177" name="Picture 1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276733" y="2551861"/>
              <a:ext cx="123500" cy="91200"/>
            </a:xfrm>
            <a:prstGeom prst="rect">
              <a:avLst/>
            </a:prstGeom>
          </p:spPr>
        </p:pic>
        <p:pic>
          <p:nvPicPr>
            <p:cNvPr id="182" name="Picture 18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7165" y="4310600"/>
              <a:ext cx="442700" cy="91200"/>
            </a:xfrm>
            <a:prstGeom prst="rect">
              <a:avLst/>
            </a:prstGeom>
          </p:spPr>
        </p:pic>
        <p:pic>
          <p:nvPicPr>
            <p:cNvPr id="184" name="Picture 18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4425041" y="3748200"/>
              <a:ext cx="974844" cy="91200"/>
            </a:xfrm>
            <a:prstGeom prst="rect">
              <a:avLst/>
            </a:prstGeom>
          </p:spPr>
        </p:pic>
        <p:pic>
          <p:nvPicPr>
            <p:cNvPr id="186" name="Picture 18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030269" y="3141226"/>
              <a:ext cx="272650" cy="91200"/>
            </a:xfrm>
            <a:prstGeom prst="rect">
              <a:avLst/>
            </a:prstGeom>
          </p:spPr>
        </p:pic>
        <p:pic>
          <p:nvPicPr>
            <p:cNvPr id="189" name="Picture 18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742672" y="1748207"/>
              <a:ext cx="402638" cy="1759309"/>
            </a:xfrm>
            <a:prstGeom prst="rect">
              <a:avLst/>
            </a:prstGeom>
          </p:spPr>
        </p:pic>
        <p:pic>
          <p:nvPicPr>
            <p:cNvPr id="190" name="Picture 1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9315" y="1678043"/>
              <a:ext cx="410400" cy="1793228"/>
            </a:xfrm>
            <a:prstGeom prst="rect">
              <a:avLst/>
            </a:prstGeom>
          </p:spPr>
        </p:pic>
        <p:pic>
          <p:nvPicPr>
            <p:cNvPr id="191" name="Picture 19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5379016" y="2450234"/>
              <a:ext cx="1015124" cy="91200"/>
            </a:xfrm>
            <a:prstGeom prst="rect">
              <a:avLst/>
            </a:prstGeom>
          </p:spPr>
        </p:pic>
        <p:pic>
          <p:nvPicPr>
            <p:cNvPr id="192" name="Picture 19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10800000">
              <a:off x="5593480" y="1815915"/>
              <a:ext cx="195831" cy="91200"/>
            </a:xfrm>
            <a:prstGeom prst="rect">
              <a:avLst/>
            </a:prstGeom>
          </p:spPr>
        </p:pic>
        <p:pic>
          <p:nvPicPr>
            <p:cNvPr id="195" name="Picture 19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992615" y="3074164"/>
              <a:ext cx="222300" cy="91200"/>
            </a:xfrm>
            <a:prstGeom prst="rect">
              <a:avLst/>
            </a:prstGeom>
          </p:spPr>
        </p:pic>
        <p:pic>
          <p:nvPicPr>
            <p:cNvPr id="196" name="Picture 19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861079" y="2459990"/>
              <a:ext cx="630639" cy="646020"/>
            </a:xfrm>
            <a:prstGeom prst="rect">
              <a:avLst/>
            </a:prstGeom>
          </p:spPr>
        </p:pic>
        <p:pic>
          <p:nvPicPr>
            <p:cNvPr id="197" name="Picture 19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518915" y="2882826"/>
              <a:ext cx="425600" cy="91200"/>
            </a:xfrm>
            <a:prstGeom prst="rect">
              <a:avLst/>
            </a:prstGeom>
          </p:spPr>
        </p:pic>
        <p:pic>
          <p:nvPicPr>
            <p:cNvPr id="198" name="Picture 19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446115" y="2898026"/>
              <a:ext cx="364800" cy="91200"/>
            </a:xfrm>
            <a:prstGeom prst="rect">
              <a:avLst/>
            </a:prstGeom>
          </p:spPr>
        </p:pic>
        <p:pic>
          <p:nvPicPr>
            <p:cNvPr id="200" name="Picture 1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7999505" y="3255606"/>
              <a:ext cx="1082020" cy="91200"/>
            </a:xfrm>
            <a:prstGeom prst="rect">
              <a:avLst/>
            </a:prstGeom>
          </p:spPr>
        </p:pic>
        <p:pic>
          <p:nvPicPr>
            <p:cNvPr id="202" name="Picture 20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0800000">
              <a:off x="8099701" y="2627093"/>
              <a:ext cx="349475" cy="91200"/>
            </a:xfrm>
            <a:prstGeom prst="rect">
              <a:avLst/>
            </a:prstGeom>
          </p:spPr>
        </p:pic>
        <p:pic>
          <p:nvPicPr>
            <p:cNvPr id="204" name="Picture 20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9328" y="3895420"/>
              <a:ext cx="1118089" cy="91200"/>
            </a:xfrm>
            <a:prstGeom prst="rect">
              <a:avLst/>
            </a:prstGeom>
          </p:spPr>
        </p:pic>
        <p:pic>
          <p:nvPicPr>
            <p:cNvPr id="207" name="Picture 2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807362" y="3992144"/>
              <a:ext cx="402638" cy="1759309"/>
            </a:xfrm>
            <a:prstGeom prst="rect">
              <a:avLst/>
            </a:prstGeom>
          </p:spPr>
        </p:pic>
        <p:grpSp>
          <p:nvGrpSpPr>
            <p:cNvPr id="217" name="Group 216"/>
            <p:cNvGrpSpPr/>
            <p:nvPr/>
          </p:nvGrpSpPr>
          <p:grpSpPr>
            <a:xfrm>
              <a:off x="6616005" y="3858825"/>
              <a:ext cx="2025020" cy="2025940"/>
              <a:chOff x="6616005" y="3858825"/>
              <a:chExt cx="2025020" cy="2025940"/>
            </a:xfrm>
          </p:grpSpPr>
          <p:pic>
            <p:nvPicPr>
              <p:cNvPr id="199" name="Picture 1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16004" y="4647974"/>
                <a:ext cx="993267" cy="738990"/>
              </a:xfrm>
              <a:prstGeom prst="rect">
                <a:avLst/>
              </a:prstGeom>
            </p:spPr>
          </p:pic>
          <p:grpSp>
            <p:nvGrpSpPr>
              <p:cNvPr id="216" name="Group 215"/>
              <p:cNvGrpSpPr/>
              <p:nvPr/>
            </p:nvGrpSpPr>
            <p:grpSpPr>
              <a:xfrm>
                <a:off x="7116913" y="3858825"/>
                <a:ext cx="1524112" cy="2025940"/>
                <a:chOff x="7116913" y="3858825"/>
                <a:chExt cx="1524112" cy="2025940"/>
              </a:xfrm>
            </p:grpSpPr>
            <p:pic>
              <p:nvPicPr>
                <p:cNvPr id="212" name="Picture 2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705168" y="5326932"/>
                  <a:ext cx="190000" cy="180866"/>
                </a:xfrm>
                <a:prstGeom prst="rect">
                  <a:avLst/>
                </a:prstGeom>
              </p:spPr>
            </p:pic>
            <p:pic>
              <p:nvPicPr>
                <p:cNvPr id="210" name="Picture 2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668932" y="4814738"/>
                  <a:ext cx="190000" cy="180866"/>
                </a:xfrm>
                <a:prstGeom prst="rect">
                  <a:avLst/>
                </a:prstGeom>
              </p:spPr>
            </p:pic>
            <p:pic>
              <p:nvPicPr>
                <p:cNvPr id="205" name="Picture 2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6913" y="3858825"/>
                  <a:ext cx="190000" cy="200740"/>
                </a:xfrm>
                <a:prstGeom prst="rect">
                  <a:avLst/>
                </a:prstGeom>
              </p:spPr>
            </p:pic>
            <p:pic>
              <p:nvPicPr>
                <p:cNvPr id="206" name="Picture 20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6821456" y="4354434"/>
                  <a:ext cx="720115" cy="91200"/>
                </a:xfrm>
                <a:prstGeom prst="rect">
                  <a:avLst/>
                </a:prstGeom>
              </p:spPr>
            </p:pic>
            <p:pic>
              <p:nvPicPr>
                <p:cNvPr id="208" name="Picture 207"/>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031444" y="4600365"/>
                  <a:ext cx="609580" cy="1284400"/>
                </a:xfrm>
                <a:prstGeom prst="rect">
                  <a:avLst/>
                </a:prstGeom>
              </p:spPr>
            </p:pic>
            <p:pic>
              <p:nvPicPr>
                <p:cNvPr id="209" name="Picture 20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431541" y="4836771"/>
                  <a:ext cx="272650" cy="91200"/>
                </a:xfrm>
                <a:prstGeom prst="rect">
                  <a:avLst/>
                </a:prstGeom>
              </p:spPr>
            </p:pic>
            <p:pic>
              <p:nvPicPr>
                <p:cNvPr id="211" name="Picture 21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7602871" y="5125320"/>
                  <a:ext cx="352513" cy="91200"/>
                </a:xfrm>
                <a:prstGeom prst="rect">
                  <a:avLst/>
                </a:prstGeom>
              </p:spPr>
            </p:pic>
            <p:pic>
              <p:nvPicPr>
                <p:cNvPr id="213" name="Picture 2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81633" y="5402165"/>
                  <a:ext cx="442700" cy="91200"/>
                </a:xfrm>
                <a:prstGeom prst="rect">
                  <a:avLst/>
                </a:prstGeom>
              </p:spPr>
            </p:pic>
          </p:grpSp>
        </p:grpSp>
        <p:pic>
          <p:nvPicPr>
            <p:cNvPr id="218" name="Picture 21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135857" y="3241419"/>
              <a:ext cx="126682" cy="165964"/>
            </a:xfrm>
            <a:prstGeom prst="rect">
              <a:avLst/>
            </a:prstGeom>
          </p:spPr>
        </p:pic>
        <p:pic>
          <p:nvPicPr>
            <p:cNvPr id="219" name="Picture 21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7072608" y="3128800"/>
              <a:ext cx="207583" cy="91200"/>
            </a:xfrm>
            <a:prstGeom prst="rect">
              <a:avLst/>
            </a:prstGeom>
          </p:spPr>
        </p:pic>
        <p:pic>
          <p:nvPicPr>
            <p:cNvPr id="220" name="Picture 2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4776777" y="4299907"/>
              <a:ext cx="1103406" cy="91200"/>
            </a:xfrm>
            <a:prstGeom prst="rect">
              <a:avLst/>
            </a:prstGeom>
          </p:spPr>
        </p:pic>
        <p:pic>
          <p:nvPicPr>
            <p:cNvPr id="222" name="Picture 2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25146" y="4951599"/>
              <a:ext cx="442700" cy="91200"/>
            </a:xfrm>
            <a:prstGeom prst="rect">
              <a:avLst/>
            </a:prstGeom>
          </p:spPr>
        </p:pic>
        <p:pic>
          <p:nvPicPr>
            <p:cNvPr id="228" name="Picture 2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24515" y="3654089"/>
              <a:ext cx="1641600" cy="91200"/>
            </a:xfrm>
            <a:prstGeom prst="rect">
              <a:avLst/>
            </a:prstGeom>
          </p:spPr>
        </p:pic>
        <p:pic>
          <p:nvPicPr>
            <p:cNvPr id="230" name="Picture 229"/>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7068431" y="3454118"/>
              <a:ext cx="208167" cy="91200"/>
            </a:xfrm>
            <a:prstGeom prst="rect">
              <a:avLst/>
            </a:prstGeom>
          </p:spPr>
        </p:pic>
        <p:pic>
          <p:nvPicPr>
            <p:cNvPr id="240" name="Picture 23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6316911" y="5180200"/>
              <a:ext cx="358407" cy="91200"/>
            </a:xfrm>
            <a:prstGeom prst="rect">
              <a:avLst/>
            </a:prstGeom>
          </p:spPr>
        </p:pic>
        <p:pic>
          <p:nvPicPr>
            <p:cNvPr id="244" name="Picture 24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587315" y="4909799"/>
              <a:ext cx="357200" cy="91200"/>
            </a:xfrm>
            <a:prstGeom prst="rect">
              <a:avLst/>
            </a:prstGeom>
          </p:spPr>
        </p:pic>
        <p:pic>
          <p:nvPicPr>
            <p:cNvPr id="242" name="Picture 2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150697" y="5462692"/>
              <a:ext cx="246617" cy="91200"/>
            </a:xfrm>
            <a:prstGeom prst="rect">
              <a:avLst/>
            </a:prstGeom>
          </p:spPr>
        </p:pic>
        <p:grpSp>
          <p:nvGrpSpPr>
            <p:cNvPr id="262" name="Group 261"/>
            <p:cNvGrpSpPr/>
            <p:nvPr/>
          </p:nvGrpSpPr>
          <p:grpSpPr>
            <a:xfrm>
              <a:off x="7596710" y="4169201"/>
              <a:ext cx="694563" cy="282798"/>
              <a:chOff x="7596710" y="4169201"/>
              <a:chExt cx="694563" cy="282798"/>
            </a:xfrm>
          </p:grpSpPr>
          <p:pic>
            <p:nvPicPr>
              <p:cNvPr id="263" name="Picture 262"/>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925266" y="4169201"/>
                <a:ext cx="216108" cy="282798"/>
              </a:xfrm>
              <a:prstGeom prst="rect">
                <a:avLst/>
              </a:prstGeom>
            </p:spPr>
          </p:pic>
          <p:pic>
            <p:nvPicPr>
              <p:cNvPr id="264" name="Picture 26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734915" y="4352179"/>
                <a:ext cx="210728" cy="74435"/>
              </a:xfrm>
              <a:prstGeom prst="rect">
                <a:avLst/>
              </a:prstGeom>
            </p:spPr>
          </p:pic>
          <p:pic>
            <p:nvPicPr>
              <p:cNvPr id="265" name="Picture 264"/>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128786" y="4352179"/>
                <a:ext cx="162486" cy="74435"/>
              </a:xfrm>
              <a:prstGeom prst="rect">
                <a:avLst/>
              </a:prstGeom>
            </p:spPr>
          </p:pic>
        </p:grpSp>
        <p:pic>
          <p:nvPicPr>
            <p:cNvPr id="266" name="Picture 2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4908" y="4316630"/>
              <a:ext cx="190000" cy="200740"/>
            </a:xfrm>
            <a:prstGeom prst="rect">
              <a:avLst/>
            </a:prstGeom>
          </p:spPr>
        </p:pic>
        <p:pic>
          <p:nvPicPr>
            <p:cNvPr id="267" name="Picture 26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48516" y="3283574"/>
              <a:ext cx="547197" cy="91200"/>
            </a:xfrm>
            <a:prstGeom prst="rect">
              <a:avLst/>
            </a:prstGeom>
          </p:spPr>
        </p:pic>
        <p:pic>
          <p:nvPicPr>
            <p:cNvPr id="268" name="Picture 26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7451348" y="4626137"/>
              <a:ext cx="339133" cy="91200"/>
            </a:xfrm>
            <a:prstGeom prst="rect">
              <a:avLst/>
            </a:prstGeom>
          </p:spPr>
        </p:pic>
        <p:pic>
          <p:nvPicPr>
            <p:cNvPr id="274" name="Picture 27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99915" y="2372600"/>
              <a:ext cx="532000" cy="91200"/>
            </a:xfrm>
            <a:prstGeom prst="rect">
              <a:avLst/>
            </a:prstGeom>
          </p:spPr>
        </p:pic>
        <p:pic>
          <p:nvPicPr>
            <p:cNvPr id="276" name="Picture 27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7010993" y="2161715"/>
              <a:ext cx="231830" cy="91200"/>
            </a:xfrm>
            <a:prstGeom prst="rect">
              <a:avLst/>
            </a:prstGeom>
          </p:spPr>
        </p:pic>
        <p:pic>
          <p:nvPicPr>
            <p:cNvPr id="277" name="Picture 2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8598" y="1948049"/>
              <a:ext cx="190000" cy="180866"/>
            </a:xfrm>
            <a:prstGeom prst="rect">
              <a:avLst/>
            </a:prstGeom>
          </p:spPr>
        </p:pic>
        <p:pic>
          <p:nvPicPr>
            <p:cNvPr id="278" name="Picture 27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4769" y="1977681"/>
              <a:ext cx="570950" cy="91200"/>
            </a:xfrm>
            <a:prstGeom prst="rect">
              <a:avLst/>
            </a:prstGeom>
          </p:spPr>
        </p:pic>
        <p:pic>
          <p:nvPicPr>
            <p:cNvPr id="279" name="Picture 27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586113" y="5016199"/>
              <a:ext cx="364804" cy="91200"/>
            </a:xfrm>
            <a:prstGeom prst="rect">
              <a:avLst/>
            </a:prstGeom>
          </p:spPr>
        </p:pic>
        <p:sp>
          <p:nvSpPr>
            <p:cNvPr id="323" name="Text 323"/>
            <p:cNvSpPr txBox="1"/>
            <p:nvPr/>
          </p:nvSpPr>
          <p:spPr>
            <a:xfrm>
              <a:off x="378115" y="1422600"/>
              <a:ext cx="790400" cy="243200"/>
            </a:xfrm>
            <a:prstGeom prst="rect">
              <a:avLst/>
            </a:prstGeom>
            <a:noFill/>
          </p:spPr>
          <p:txBody>
            <a:bodyPr wrap="square" lIns="21000" tIns="13500" rIns="21000" bIns="13500" rtlCol="0" anchor="ctr"/>
            <a:lstStyle/>
            <a:p>
              <a:pPr algn="ctr"/>
              <a:r>
                <a:rPr sz="570">
                  <a:solidFill>
                    <a:srgbClr val="303030"/>
                  </a:solidFill>
                  <a:latin typeface="Arial"/>
                </a:rPr>
                <a:t>Molasses</a:t>
              </a:r>
            </a:p>
            <a:p>
              <a:pPr algn="ctr"/>
              <a:r>
                <a:rPr sz="570">
                  <a:solidFill>
                    <a:srgbClr val="303030"/>
                  </a:solidFill>
                  <a:latin typeface="Arial"/>
                </a:rPr>
                <a:t>Storage</a:t>
              </a:r>
            </a:p>
          </p:txBody>
        </p:sp>
        <p:sp>
          <p:nvSpPr>
            <p:cNvPr id="324" name="Text 324"/>
            <p:cNvSpPr txBox="1"/>
            <p:nvPr/>
          </p:nvSpPr>
          <p:spPr>
            <a:xfrm>
              <a:off x="1898115" y="3307400"/>
              <a:ext cx="729600" cy="425600"/>
            </a:xfrm>
            <a:prstGeom prst="rect">
              <a:avLst/>
            </a:prstGeom>
            <a:noFill/>
          </p:spPr>
          <p:txBody>
            <a:bodyPr wrap="square" lIns="21000" tIns="13500" rIns="21000" bIns="13500" rtlCol="0" anchor="ctr"/>
            <a:lstStyle/>
            <a:p>
              <a:pPr algn="ctr"/>
              <a:r>
                <a:rPr sz="570">
                  <a:solidFill>
                    <a:srgbClr val="303030"/>
                  </a:solidFill>
                  <a:latin typeface="Arial"/>
                </a:rPr>
                <a:t>Diluter</a:t>
              </a:r>
            </a:p>
          </p:txBody>
        </p:sp>
        <p:sp>
          <p:nvSpPr>
            <p:cNvPr id="325" name="Text 325"/>
            <p:cNvSpPr txBox="1"/>
            <p:nvPr/>
          </p:nvSpPr>
          <p:spPr>
            <a:xfrm>
              <a:off x="2964884" y="3738353"/>
              <a:ext cx="830933" cy="314133"/>
            </a:xfrm>
            <a:prstGeom prst="rect">
              <a:avLst/>
            </a:prstGeom>
            <a:noFill/>
          </p:spPr>
          <p:txBody>
            <a:bodyPr wrap="square" lIns="21000" tIns="13500" rIns="21000" bIns="13500" rtlCol="0" anchor="ctr"/>
            <a:lstStyle/>
            <a:p>
              <a:pPr algn="ctr"/>
              <a:r>
                <a:rPr sz="570">
                  <a:solidFill>
                    <a:srgbClr val="303030"/>
                  </a:solidFill>
                  <a:latin typeface="Arial"/>
                </a:rPr>
                <a:t>Scrubber</a:t>
              </a:r>
            </a:p>
          </p:txBody>
        </p:sp>
        <p:sp>
          <p:nvSpPr>
            <p:cNvPr id="326" name="Text 326"/>
            <p:cNvSpPr txBox="1"/>
            <p:nvPr/>
          </p:nvSpPr>
          <p:spPr>
            <a:xfrm>
              <a:off x="2810115" y="632200"/>
              <a:ext cx="1033600" cy="304000"/>
            </a:xfrm>
            <a:prstGeom prst="rect">
              <a:avLst/>
            </a:prstGeom>
            <a:noFill/>
          </p:spPr>
          <p:txBody>
            <a:bodyPr wrap="square" lIns="21000" tIns="13500" rIns="21000" bIns="13500" rtlCol="0" anchor="ctr"/>
            <a:lstStyle/>
            <a:p>
              <a:pPr algn="ctr"/>
              <a:r>
                <a:rPr sz="570">
                  <a:solidFill>
                    <a:srgbClr val="303030"/>
                  </a:solidFill>
                  <a:latin typeface="Arial"/>
                </a:rPr>
                <a:t>Molasses</a:t>
              </a:r>
            </a:p>
            <a:p>
              <a:pPr algn="ctr"/>
              <a:r>
                <a:rPr sz="570">
                  <a:solidFill>
                    <a:srgbClr val="303030"/>
                  </a:solidFill>
                  <a:latin typeface="Arial"/>
                </a:rPr>
                <a:t>Sterlizer</a:t>
              </a:r>
            </a:p>
          </p:txBody>
        </p:sp>
        <p:sp>
          <p:nvSpPr>
            <p:cNvPr id="327" name="Text 327"/>
            <p:cNvSpPr txBox="1"/>
            <p:nvPr/>
          </p:nvSpPr>
          <p:spPr>
            <a:xfrm>
              <a:off x="4201865" y="833019"/>
              <a:ext cx="1550400" cy="648533"/>
            </a:xfrm>
            <a:prstGeom prst="rect">
              <a:avLst/>
            </a:prstGeom>
            <a:noFill/>
          </p:spPr>
          <p:txBody>
            <a:bodyPr wrap="square" lIns="21000" tIns="13500" rIns="21000" bIns="13500" rtlCol="0" anchor="ctr"/>
            <a:lstStyle/>
            <a:p>
              <a:pPr algn="ctr"/>
              <a:r>
                <a:rPr sz="570">
                  <a:solidFill>
                    <a:srgbClr val="303030"/>
                  </a:solidFill>
                  <a:latin typeface="Arial"/>
                </a:rPr>
                <a:t>Yeast</a:t>
              </a:r>
            </a:p>
            <a:p>
              <a:pPr algn="ctr"/>
              <a:r>
                <a:rPr sz="570">
                  <a:solidFill>
                    <a:srgbClr val="303030"/>
                  </a:solidFill>
                  <a:latin typeface="Arial"/>
                </a:rPr>
                <a:t>Cultivation</a:t>
              </a:r>
            </a:p>
            <a:p>
              <a:pPr algn="ctr"/>
              <a:r>
                <a:rPr sz="570">
                  <a:solidFill>
                    <a:srgbClr val="303030"/>
                  </a:solidFill>
                  <a:latin typeface="Arial"/>
                </a:rPr>
                <a:t>Tank</a:t>
              </a:r>
            </a:p>
          </p:txBody>
        </p:sp>
        <p:sp>
          <p:nvSpPr>
            <p:cNvPr id="328" name="Text 328"/>
            <p:cNvSpPr txBox="1"/>
            <p:nvPr/>
          </p:nvSpPr>
          <p:spPr>
            <a:xfrm>
              <a:off x="3440915" y="4812200"/>
              <a:ext cx="1398400" cy="425600"/>
            </a:xfrm>
            <a:prstGeom prst="rect">
              <a:avLst/>
            </a:prstGeom>
            <a:noFill/>
          </p:spPr>
          <p:txBody>
            <a:bodyPr wrap="square" lIns="21000" tIns="13500" rIns="21000" bIns="13500" rtlCol="0" anchor="ctr"/>
            <a:lstStyle/>
            <a:p>
              <a:pPr algn="ctr"/>
              <a:r>
                <a:rPr sz="570" dirty="0">
                  <a:solidFill>
                    <a:srgbClr val="303030"/>
                  </a:solidFill>
                  <a:latin typeface="Arial"/>
                </a:rPr>
                <a:t>Fermentation Tank</a:t>
              </a:r>
            </a:p>
            <a:p>
              <a:pPr algn="ctr"/>
              <a:endParaRPr sz="570" dirty="0">
                <a:solidFill>
                  <a:srgbClr val="303030"/>
                </a:solidFill>
                <a:latin typeface="Arial"/>
              </a:endParaRPr>
            </a:p>
          </p:txBody>
        </p:sp>
        <p:sp>
          <p:nvSpPr>
            <p:cNvPr id="329" name="Text 329"/>
            <p:cNvSpPr txBox="1"/>
            <p:nvPr/>
          </p:nvSpPr>
          <p:spPr>
            <a:xfrm>
              <a:off x="5120515" y="1361800"/>
              <a:ext cx="668800" cy="304000"/>
            </a:xfrm>
            <a:prstGeom prst="rect">
              <a:avLst/>
            </a:prstGeom>
            <a:noFill/>
          </p:spPr>
          <p:txBody>
            <a:bodyPr wrap="square" lIns="21000" tIns="13500" rIns="21000" bIns="13500" rtlCol="0" anchor="ctr"/>
            <a:lstStyle/>
            <a:p>
              <a:pPr algn="ctr"/>
              <a:r>
                <a:rPr sz="570">
                  <a:solidFill>
                    <a:srgbClr val="303030"/>
                  </a:solidFill>
                  <a:latin typeface="Arial"/>
                </a:rPr>
                <a:t>Beer</a:t>
              </a:r>
            </a:p>
            <a:p>
              <a:pPr algn="ctr"/>
              <a:r>
                <a:rPr sz="570">
                  <a:solidFill>
                    <a:srgbClr val="303030"/>
                  </a:solidFill>
                  <a:latin typeface="Arial"/>
                </a:rPr>
                <a:t>Still</a:t>
              </a:r>
            </a:p>
          </p:txBody>
        </p:sp>
        <p:sp>
          <p:nvSpPr>
            <p:cNvPr id="330" name="Text 330"/>
            <p:cNvSpPr txBox="1"/>
            <p:nvPr/>
          </p:nvSpPr>
          <p:spPr>
            <a:xfrm>
              <a:off x="5979315" y="1331400"/>
              <a:ext cx="790400" cy="364800"/>
            </a:xfrm>
            <a:prstGeom prst="rect">
              <a:avLst/>
            </a:prstGeom>
            <a:noFill/>
          </p:spPr>
          <p:txBody>
            <a:bodyPr wrap="square" lIns="21000" tIns="13500" rIns="21000" bIns="13500" rtlCol="0" anchor="ctr"/>
            <a:lstStyle/>
            <a:p>
              <a:pPr algn="ctr"/>
              <a:r>
                <a:rPr sz="570">
                  <a:solidFill>
                    <a:srgbClr val="303030"/>
                  </a:solidFill>
                  <a:latin typeface="Arial"/>
                </a:rPr>
                <a:t>Aldehyde </a:t>
              </a:r>
            </a:p>
            <a:p>
              <a:pPr algn="ctr"/>
              <a:r>
                <a:rPr sz="570">
                  <a:solidFill>
                    <a:srgbClr val="303030"/>
                  </a:solidFill>
                  <a:latin typeface="Arial"/>
                </a:rPr>
                <a:t>Still</a:t>
              </a:r>
            </a:p>
          </p:txBody>
        </p:sp>
        <p:sp>
          <p:nvSpPr>
            <p:cNvPr id="331" name="Text 331"/>
            <p:cNvSpPr txBox="1"/>
            <p:nvPr/>
          </p:nvSpPr>
          <p:spPr>
            <a:xfrm>
              <a:off x="7339715" y="1331400"/>
              <a:ext cx="1276800" cy="425600"/>
            </a:xfrm>
            <a:prstGeom prst="rect">
              <a:avLst/>
            </a:prstGeom>
            <a:noFill/>
          </p:spPr>
          <p:txBody>
            <a:bodyPr wrap="square" lIns="21000" tIns="13500" rIns="21000" bIns="13500" rtlCol="0" anchor="ctr"/>
            <a:lstStyle/>
            <a:p>
              <a:pPr algn="ctr"/>
              <a:r>
                <a:rPr sz="570">
                  <a:solidFill>
                    <a:srgbClr val="303030"/>
                  </a:solidFill>
                  <a:latin typeface="Arial"/>
                </a:rPr>
                <a:t>Rectifying</a:t>
              </a:r>
            </a:p>
            <a:p>
              <a:pPr algn="ctr"/>
              <a:r>
                <a:rPr sz="570">
                  <a:solidFill>
                    <a:srgbClr val="303030"/>
                  </a:solidFill>
                  <a:latin typeface="Arial"/>
                </a:rPr>
                <a:t>Column</a:t>
              </a:r>
            </a:p>
          </p:txBody>
        </p:sp>
        <p:sp>
          <p:nvSpPr>
            <p:cNvPr id="332" name="Text 332"/>
            <p:cNvSpPr txBox="1"/>
            <p:nvPr/>
          </p:nvSpPr>
          <p:spPr>
            <a:xfrm>
              <a:off x="5242115" y="5800200"/>
              <a:ext cx="1520000" cy="425600"/>
            </a:xfrm>
            <a:prstGeom prst="rect">
              <a:avLst/>
            </a:prstGeom>
            <a:noFill/>
          </p:spPr>
          <p:txBody>
            <a:bodyPr wrap="square" lIns="21000" tIns="13500" rIns="21000" bIns="13500" rtlCol="0" anchor="ctr"/>
            <a:lstStyle/>
            <a:p>
              <a:pPr algn="ctr"/>
              <a:r>
                <a:rPr sz="570" dirty="0">
                  <a:solidFill>
                    <a:srgbClr val="303030"/>
                  </a:solidFill>
                  <a:latin typeface="Arial"/>
                </a:rPr>
                <a:t>Azeotropic</a:t>
              </a:r>
            </a:p>
            <a:p>
              <a:pPr algn="ctr"/>
              <a:r>
                <a:rPr sz="570" dirty="0">
                  <a:solidFill>
                    <a:srgbClr val="303030"/>
                  </a:solidFill>
                  <a:latin typeface="Arial"/>
                </a:rPr>
                <a:t>Distillation</a:t>
              </a:r>
            </a:p>
          </p:txBody>
        </p:sp>
        <p:sp>
          <p:nvSpPr>
            <p:cNvPr id="333" name="Text 333"/>
            <p:cNvSpPr txBox="1"/>
            <p:nvPr/>
          </p:nvSpPr>
          <p:spPr>
            <a:xfrm>
              <a:off x="6762115" y="5275800"/>
              <a:ext cx="851200" cy="425600"/>
            </a:xfrm>
            <a:prstGeom prst="rect">
              <a:avLst/>
            </a:prstGeom>
            <a:noFill/>
          </p:spPr>
          <p:txBody>
            <a:bodyPr wrap="square" lIns="21000" tIns="13500" rIns="21000" bIns="13500" rtlCol="0" anchor="ctr"/>
            <a:lstStyle/>
            <a:p>
              <a:pPr algn="ctr"/>
              <a:r>
                <a:rPr sz="570">
                  <a:solidFill>
                    <a:srgbClr val="303030"/>
                  </a:solidFill>
                  <a:latin typeface="Arial"/>
                </a:rPr>
                <a:t>Storage Tank</a:t>
              </a:r>
            </a:p>
          </p:txBody>
        </p:sp>
        <p:sp>
          <p:nvSpPr>
            <p:cNvPr id="334" name="Text 334"/>
            <p:cNvSpPr txBox="1"/>
            <p:nvPr/>
          </p:nvSpPr>
          <p:spPr>
            <a:xfrm>
              <a:off x="7856515" y="5800200"/>
              <a:ext cx="972800" cy="425600"/>
            </a:xfrm>
            <a:prstGeom prst="rect">
              <a:avLst/>
            </a:prstGeom>
            <a:noFill/>
          </p:spPr>
          <p:txBody>
            <a:bodyPr wrap="square" lIns="21000" tIns="13500" rIns="21000" bIns="13500" rtlCol="0" anchor="ctr"/>
            <a:lstStyle/>
            <a:p>
              <a:pPr algn="ctr"/>
              <a:r>
                <a:rPr sz="570">
                  <a:solidFill>
                    <a:srgbClr val="303030"/>
                  </a:solidFill>
                  <a:latin typeface="Arial"/>
                </a:rPr>
                <a:t>Mix Tank</a:t>
              </a:r>
            </a:p>
          </p:txBody>
        </p:sp>
      </p:grpSp>
      <p:sp>
        <p:nvSpPr>
          <p:cNvPr id="2" name="TextBox 1"/>
          <p:cNvSpPr txBox="1"/>
          <p:nvPr/>
        </p:nvSpPr>
        <p:spPr>
          <a:xfrm>
            <a:off x="3194826" y="4800600"/>
            <a:ext cx="2816257" cy="300082"/>
          </a:xfrm>
          <a:prstGeom prst="rect">
            <a:avLst/>
          </a:prstGeom>
          <a:noFill/>
        </p:spPr>
        <p:txBody>
          <a:bodyPr wrap="square" rtlCol="0">
            <a:spAutoFit/>
          </a:bodyPr>
          <a:lstStyle/>
          <a:p>
            <a:pPr algn="ctr"/>
            <a:r>
              <a:rPr lang="en-US" sz="1350" b="1" dirty="0"/>
              <a:t>Ethanol Manufacture from Molasses</a:t>
            </a:r>
          </a:p>
        </p:txBody>
      </p:sp>
      <p:cxnSp>
        <p:nvCxnSpPr>
          <p:cNvPr id="4" name="Straight Arrow Connector 3"/>
          <p:cNvCxnSpPr/>
          <p:nvPr/>
        </p:nvCxnSpPr>
        <p:spPr>
          <a:xfrm flipV="1">
            <a:off x="161365" y="507608"/>
            <a:ext cx="227306" cy="441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8775570" y="3900487"/>
            <a:ext cx="227306" cy="441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8204434" y="3328420"/>
            <a:ext cx="227306" cy="441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691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grpSp>
        <p:nvGrpSpPr>
          <p:cNvPr id="600" name="Group600"/>
          <p:cNvGrpSpPr/>
          <p:nvPr/>
        </p:nvGrpSpPr>
        <p:grpSpPr>
          <a:xfrm>
            <a:off x="0" y="201706"/>
            <a:ext cx="9144000" cy="4770344"/>
            <a:chOff x="292251" y="1426518"/>
            <a:chExt cx="8559499" cy="4004963"/>
          </a:xfrm>
        </p:grpSpPr>
        <p:cxnSp>
          <p:nvCxnSpPr>
            <p:cNvPr id="319" name="Line"/>
            <p:cNvCxnSpPr/>
            <p:nvPr/>
          </p:nvCxnSpPr>
          <p:spPr>
            <a:xfrm rot="5400000">
              <a:off x="831850" y="2838218"/>
              <a:ext cx="190000" cy="0"/>
            </a:xfrm>
            <a:prstGeom prst="line">
              <a:avLst/>
            </a:prstGeom>
            <a:ln w="7600" cap="flat">
              <a:solidFill>
                <a:srgbClr val="4C4C4C"/>
              </a:solidFill>
              <a:bevel/>
            </a:ln>
          </p:spPr>
        </p:cxnSp>
        <p:grpSp>
          <p:nvGrpSpPr>
            <p:cNvPr id="320" name="Group 319"/>
            <p:cNvGrpSpPr/>
            <p:nvPr/>
          </p:nvGrpSpPr>
          <p:grpSpPr>
            <a:xfrm>
              <a:off x="311249" y="2484818"/>
              <a:ext cx="402801" cy="524400"/>
              <a:chOff x="311249" y="2484818"/>
              <a:chExt cx="402801" cy="524400"/>
            </a:xfrm>
          </p:grpSpPr>
          <p:sp>
            <p:nvSpPr>
              <p:cNvPr id="308" name="Ellipse"/>
              <p:cNvSpPr/>
              <p:nvPr/>
            </p:nvSpPr>
            <p:spPr>
              <a:xfrm>
                <a:off x="311250" y="2887618"/>
                <a:ext cx="395200" cy="121600"/>
              </a:xfrm>
              <a:custGeom>
                <a:avLst/>
                <a:gdLst>
                  <a:gd name="connsiteX0" fmla="*/ 0 w 395200"/>
                  <a:gd name="connsiteY0" fmla="*/ 60800 h 121600"/>
                  <a:gd name="connsiteX1" fmla="*/ 197600 w 395200"/>
                  <a:gd name="connsiteY1" fmla="*/ 0 h 121600"/>
                  <a:gd name="connsiteX2" fmla="*/ 395200 w 395200"/>
                  <a:gd name="connsiteY2" fmla="*/ 60800 h 121600"/>
                  <a:gd name="connsiteX3" fmla="*/ 197600 w 395200"/>
                  <a:gd name="connsiteY3" fmla="*/ 121600 h 121600"/>
                </a:gdLst>
                <a:ahLst/>
                <a:cxnLst>
                  <a:cxn ang="0">
                    <a:pos x="connsiteX0" y="connsiteY0"/>
                  </a:cxn>
                  <a:cxn ang="0">
                    <a:pos x="connsiteX1" y="connsiteY1"/>
                  </a:cxn>
                  <a:cxn ang="0">
                    <a:pos x="connsiteX2" y="connsiteY2"/>
                  </a:cxn>
                  <a:cxn ang="0">
                    <a:pos x="connsiteX3" y="connsiteY3"/>
                  </a:cxn>
                </a:cxnLst>
                <a:rect l="l" t="t" r="r" b="b"/>
                <a:pathLst>
                  <a:path w="395200" h="121600">
                    <a:moveTo>
                      <a:pt x="0" y="60800"/>
                    </a:moveTo>
                    <a:cubicBezTo>
                      <a:pt x="0" y="27221"/>
                      <a:pt x="88469" y="0"/>
                      <a:pt x="197600" y="0"/>
                    </a:cubicBezTo>
                    <a:cubicBezTo>
                      <a:pt x="306731" y="0"/>
                      <a:pt x="395200" y="27221"/>
                      <a:pt x="395200" y="60800"/>
                    </a:cubicBezTo>
                    <a:cubicBezTo>
                      <a:pt x="395200" y="94379"/>
                      <a:pt x="306731" y="121600"/>
                      <a:pt x="197600" y="121600"/>
                    </a:cubicBezTo>
                    <a:cubicBezTo>
                      <a:pt x="88469" y="121600"/>
                      <a:pt x="0" y="94379"/>
                      <a:pt x="0" y="60800"/>
                    </a:cubicBezTo>
                    <a:close/>
                  </a:path>
                </a:pathLst>
              </a:custGeom>
              <a:solidFill>
                <a:srgbClr val="00AEEE"/>
              </a:solidFill>
              <a:ln w="7600" cap="flat">
                <a:solidFill>
                  <a:srgbClr val="4C4C4C"/>
                </a:solidFill>
                <a:bevel/>
              </a:ln>
            </p:spPr>
            <p:txBody>
              <a:bodyPr wrap="square" lIns="21000" tIns="13500" rIns="21000" bIns="13500" rtlCol="0" anchor="ctr"/>
              <a:lstStyle/>
              <a:p>
                <a:pPr algn="ctr"/>
                <a:r>
                  <a:rPr sz="570">
                    <a:solidFill>
                      <a:srgbClr val="303030"/>
                    </a:solidFill>
                    <a:latin typeface="Arial"/>
                  </a:rPr>
                  <a:t>`</a:t>
                </a:r>
              </a:p>
            </p:txBody>
          </p:sp>
          <p:sp>
            <p:nvSpPr>
              <p:cNvPr id="306" name="Rectangle"/>
              <p:cNvSpPr/>
              <p:nvPr/>
            </p:nvSpPr>
            <p:spPr>
              <a:xfrm>
                <a:off x="311249" y="2545618"/>
                <a:ext cx="395200" cy="395200"/>
              </a:xfrm>
              <a:custGeom>
                <a:avLst/>
                <a:gdLst>
                  <a:gd name="connsiteX0" fmla="*/ 0 w 395200"/>
                  <a:gd name="connsiteY0" fmla="*/ 197600 h 395200"/>
                  <a:gd name="connsiteX1" fmla="*/ 197600 w 395200"/>
                  <a:gd name="connsiteY1" fmla="*/ 0 h 395200"/>
                  <a:gd name="connsiteX2" fmla="*/ 395200 w 395200"/>
                  <a:gd name="connsiteY2" fmla="*/ 197600 h 395200"/>
                  <a:gd name="connsiteX3" fmla="*/ 197600 w 395200"/>
                  <a:gd name="connsiteY3" fmla="*/ 395200 h 395200"/>
                </a:gdLst>
                <a:ahLst/>
                <a:cxnLst>
                  <a:cxn ang="0">
                    <a:pos x="connsiteX0" y="connsiteY0"/>
                  </a:cxn>
                  <a:cxn ang="0">
                    <a:pos x="connsiteX1" y="connsiteY1"/>
                  </a:cxn>
                  <a:cxn ang="0">
                    <a:pos x="connsiteX2" y="connsiteY2"/>
                  </a:cxn>
                  <a:cxn ang="0">
                    <a:pos x="connsiteX3" y="connsiteY3"/>
                  </a:cxn>
                </a:cxnLst>
                <a:rect l="0" t="0" r="0" b="0"/>
                <a:pathLst>
                  <a:path w="395200" h="395200">
                    <a:moveTo>
                      <a:pt x="0" y="0"/>
                    </a:moveTo>
                    <a:lnTo>
                      <a:pt x="395200" y="0"/>
                    </a:lnTo>
                    <a:lnTo>
                      <a:pt x="395200" y="395200"/>
                    </a:lnTo>
                    <a:lnTo>
                      <a:pt x="0" y="395200"/>
                    </a:lnTo>
                    <a:lnTo>
                      <a:pt x="0" y="0"/>
                    </a:lnTo>
                    <a:close/>
                  </a:path>
                </a:pathLst>
              </a:custGeom>
              <a:solidFill>
                <a:srgbClr val="00AEEE"/>
              </a:solidFill>
              <a:ln w="7600" cap="flat">
                <a:solidFill>
                  <a:srgbClr val="FFFFFF"/>
                </a:solidFill>
                <a:bevel/>
              </a:ln>
            </p:spPr>
          </p:sp>
          <p:cxnSp>
            <p:nvCxnSpPr>
              <p:cNvPr id="309" name="Line"/>
              <p:cNvCxnSpPr>
                <a:stCxn id="307" idx="0"/>
                <a:endCxn id="308" idx="0"/>
              </p:cNvCxnSpPr>
              <p:nvPr/>
            </p:nvCxnSpPr>
            <p:spPr>
              <a:xfrm rot="5400000">
                <a:off x="109850" y="2747018"/>
                <a:ext cx="402800" cy="0"/>
              </a:xfrm>
              <a:prstGeom prst="line">
                <a:avLst/>
              </a:prstGeom>
              <a:ln w="7600" cap="flat">
                <a:solidFill>
                  <a:srgbClr val="4C4C4C"/>
                </a:solidFill>
                <a:bevel/>
              </a:ln>
            </p:spPr>
          </p:cxnSp>
          <p:cxnSp>
            <p:nvCxnSpPr>
              <p:cNvPr id="310" name="Line"/>
              <p:cNvCxnSpPr>
                <a:stCxn id="307" idx="2"/>
                <a:endCxn id="308" idx="2"/>
              </p:cNvCxnSpPr>
              <p:nvPr/>
            </p:nvCxnSpPr>
            <p:spPr>
              <a:xfrm rot="5400000">
                <a:off x="505050" y="2747018"/>
                <a:ext cx="402800" cy="0"/>
              </a:xfrm>
              <a:prstGeom prst="line">
                <a:avLst/>
              </a:prstGeom>
              <a:ln w="7600" cap="flat">
                <a:solidFill>
                  <a:srgbClr val="4C4C4C"/>
                </a:solidFill>
                <a:bevel/>
              </a:ln>
            </p:spPr>
          </p:cxnSp>
          <p:sp>
            <p:nvSpPr>
              <p:cNvPr id="307" name="Ellipse"/>
              <p:cNvSpPr/>
              <p:nvPr/>
            </p:nvSpPr>
            <p:spPr>
              <a:xfrm>
                <a:off x="311250" y="2484818"/>
                <a:ext cx="395200" cy="121600"/>
              </a:xfrm>
              <a:custGeom>
                <a:avLst/>
                <a:gdLst>
                  <a:gd name="connsiteX0" fmla="*/ 0 w 395200"/>
                  <a:gd name="connsiteY0" fmla="*/ 60800 h 121600"/>
                  <a:gd name="connsiteX1" fmla="*/ 197600 w 395200"/>
                  <a:gd name="connsiteY1" fmla="*/ 0 h 121600"/>
                  <a:gd name="connsiteX2" fmla="*/ 395200 w 395200"/>
                  <a:gd name="connsiteY2" fmla="*/ 60800 h 121600"/>
                  <a:gd name="connsiteX3" fmla="*/ 197600 w 395200"/>
                  <a:gd name="connsiteY3" fmla="*/ 121600 h 121600"/>
                </a:gdLst>
                <a:ahLst/>
                <a:cxnLst>
                  <a:cxn ang="0">
                    <a:pos x="connsiteX0" y="connsiteY0"/>
                  </a:cxn>
                  <a:cxn ang="0">
                    <a:pos x="connsiteX1" y="connsiteY1"/>
                  </a:cxn>
                  <a:cxn ang="0">
                    <a:pos x="connsiteX2" y="connsiteY2"/>
                  </a:cxn>
                  <a:cxn ang="0">
                    <a:pos x="connsiteX3" y="connsiteY3"/>
                  </a:cxn>
                </a:cxnLst>
                <a:rect l="0" t="0" r="0" b="0"/>
                <a:pathLst>
                  <a:path w="395200" h="121600">
                    <a:moveTo>
                      <a:pt x="0" y="60800"/>
                    </a:moveTo>
                    <a:cubicBezTo>
                      <a:pt x="0" y="27221"/>
                      <a:pt x="88469" y="0"/>
                      <a:pt x="197600" y="0"/>
                    </a:cubicBezTo>
                    <a:cubicBezTo>
                      <a:pt x="306731" y="0"/>
                      <a:pt x="395200" y="27221"/>
                      <a:pt x="395200" y="60800"/>
                    </a:cubicBezTo>
                    <a:cubicBezTo>
                      <a:pt x="395200" y="94379"/>
                      <a:pt x="306731" y="121600"/>
                      <a:pt x="197600" y="121600"/>
                    </a:cubicBezTo>
                    <a:cubicBezTo>
                      <a:pt x="88469" y="121600"/>
                      <a:pt x="0" y="94379"/>
                      <a:pt x="0" y="60800"/>
                    </a:cubicBezTo>
                    <a:close/>
                  </a:path>
                </a:pathLst>
              </a:custGeom>
              <a:solidFill>
                <a:srgbClr val="00AEEE"/>
              </a:solidFill>
              <a:ln w="7600" cap="flat">
                <a:solidFill>
                  <a:srgbClr val="4C4C4C"/>
                </a:solidFill>
                <a:bevel/>
              </a:ln>
            </p:spPr>
          </p:sp>
        </p:grpSp>
        <p:sp>
          <p:nvSpPr>
            <p:cNvPr id="326" name="Freeform 325"/>
            <p:cNvSpPr/>
            <p:nvPr/>
          </p:nvSpPr>
          <p:spPr>
            <a:xfrm>
              <a:off x="1192850" y="4083103"/>
              <a:ext cx="81055" cy="124923"/>
            </a:xfrm>
            <a:custGeom>
              <a:avLst/>
              <a:gdLst/>
              <a:ahLst/>
              <a:cxnLst/>
              <a:rect l="0" t="0" r="0" b="0"/>
              <a:pathLst>
                <a:path w="81055" h="124923">
                  <a:moveTo>
                    <a:pt x="0" y="0"/>
                  </a:moveTo>
                  <a:lnTo>
                    <a:pt x="81055" y="0"/>
                  </a:lnTo>
                  <a:lnTo>
                    <a:pt x="81055" y="124923"/>
                  </a:lnTo>
                  <a:lnTo>
                    <a:pt x="0" y="124923"/>
                  </a:lnTo>
                  <a:lnTo>
                    <a:pt x="0" y="0"/>
                  </a:lnTo>
                  <a:close/>
                </a:path>
              </a:pathLst>
            </a:custGeom>
            <a:solidFill>
              <a:srgbClr val="FFFFFF"/>
            </a:solidFill>
            <a:ln w="7600" cap="flat">
              <a:noFill/>
              <a:bevel/>
            </a:ln>
          </p:spPr>
        </p:sp>
        <p:grpSp>
          <p:nvGrpSpPr>
            <p:cNvPr id="328" name="Group 327"/>
            <p:cNvGrpSpPr/>
            <p:nvPr/>
          </p:nvGrpSpPr>
          <p:grpSpPr>
            <a:xfrm>
              <a:off x="1189049" y="2849618"/>
              <a:ext cx="280495" cy="238157"/>
              <a:chOff x="1189049" y="2849618"/>
              <a:chExt cx="280495" cy="238157"/>
            </a:xfrm>
          </p:grpSpPr>
          <p:sp>
            <p:nvSpPr>
              <p:cNvPr id="324" name="Freeform 323"/>
              <p:cNvSpPr/>
              <p:nvPr/>
            </p:nvSpPr>
            <p:spPr>
              <a:xfrm>
                <a:off x="1204954" y="2930661"/>
                <a:ext cx="264591" cy="157115"/>
              </a:xfrm>
              <a:custGeom>
                <a:avLst/>
                <a:gdLst/>
                <a:ahLst/>
                <a:cxnLst/>
                <a:rect l="0" t="0" r="0" b="0"/>
                <a:pathLst>
                  <a:path w="264591" h="157115">
                    <a:moveTo>
                      <a:pt x="0" y="157115"/>
                    </a:moveTo>
                    <a:lnTo>
                      <a:pt x="264591" y="157115"/>
                    </a:lnTo>
                    <a:lnTo>
                      <a:pt x="132295" y="0"/>
                    </a:lnTo>
                    <a:lnTo>
                      <a:pt x="0" y="157115"/>
                    </a:lnTo>
                    <a:close/>
                  </a:path>
                </a:pathLst>
              </a:custGeom>
              <a:solidFill>
                <a:srgbClr val="FFFFFF"/>
              </a:solidFill>
              <a:ln w="7600" cap="flat">
                <a:solidFill>
                  <a:srgbClr val="000000"/>
                </a:solidFill>
                <a:bevel/>
              </a:ln>
            </p:spPr>
          </p:sp>
          <p:sp>
            <p:nvSpPr>
              <p:cNvPr id="322" name="Centrifugal pump"/>
              <p:cNvSpPr/>
              <p:nvPr/>
            </p:nvSpPr>
            <p:spPr>
              <a:xfrm>
                <a:off x="1238449" y="2849618"/>
                <a:ext cx="197600" cy="197600"/>
              </a:xfrm>
              <a:custGeom>
                <a:avLst/>
                <a:gdLst>
                  <a:gd name="connsiteX0" fmla="*/ 98800 w 197600"/>
                  <a:gd name="connsiteY0" fmla="*/ 98800 h 197600"/>
                  <a:gd name="connsiteX1" fmla="*/ 197600 w 197600"/>
                  <a:gd name="connsiteY1" fmla="*/ 0 h 197600"/>
                  <a:gd name="connsiteX2" fmla="*/ -49400 w 197600"/>
                  <a:gd name="connsiteY2" fmla="*/ 98800 h 197600"/>
                  <a:gd name="connsiteX3" fmla="*/ 98800 w 197600"/>
                  <a:gd name="connsiteY3" fmla="*/ 0 h 197600"/>
                  <a:gd name="connsiteX4" fmla="*/ 98800 w 197600"/>
                  <a:gd name="connsiteY4" fmla="*/ 197600 h 197600"/>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197600" h="197600">
                    <a:moveTo>
                      <a:pt x="0" y="98800"/>
                    </a:moveTo>
                    <a:cubicBezTo>
                      <a:pt x="0" y="44234"/>
                      <a:pt x="44234" y="0"/>
                      <a:pt x="98800" y="0"/>
                    </a:cubicBezTo>
                    <a:cubicBezTo>
                      <a:pt x="153366" y="0"/>
                      <a:pt x="197600" y="44234"/>
                      <a:pt x="197600" y="98800"/>
                    </a:cubicBezTo>
                    <a:cubicBezTo>
                      <a:pt x="197600" y="153366"/>
                      <a:pt x="153366" y="197600"/>
                      <a:pt x="98800" y="197600"/>
                    </a:cubicBezTo>
                    <a:cubicBezTo>
                      <a:pt x="44234" y="197600"/>
                      <a:pt x="0" y="153366"/>
                      <a:pt x="0" y="98800"/>
                    </a:cubicBezTo>
                    <a:close/>
                  </a:path>
                  <a:path w="197600" h="197600" fill="none">
                    <a:moveTo>
                      <a:pt x="-49400" y="98800"/>
                    </a:moveTo>
                    <a:lnTo>
                      <a:pt x="98800" y="98800"/>
                    </a:lnTo>
                  </a:path>
                  <a:path w="197600" h="197600" fill="none">
                    <a:moveTo>
                      <a:pt x="98800" y="0"/>
                    </a:moveTo>
                    <a:lnTo>
                      <a:pt x="197600" y="0"/>
                    </a:lnTo>
                  </a:path>
                </a:pathLst>
              </a:custGeom>
              <a:solidFill>
                <a:srgbClr val="FFFFFF"/>
              </a:solidFill>
              <a:ln w="7600" cap="flat">
                <a:solidFill>
                  <a:srgbClr val="000000"/>
                </a:solidFill>
                <a:bevel/>
                <a:tailEnd type="triangle" w="sm" len="sm"/>
              </a:ln>
            </p:spPr>
          </p:sp>
        </p:grpSp>
        <p:cxnSp>
          <p:nvCxnSpPr>
            <p:cNvPr id="344" name="Line"/>
            <p:cNvCxnSpPr/>
            <p:nvPr/>
          </p:nvCxnSpPr>
          <p:spPr>
            <a:xfrm>
              <a:off x="299851" y="2940818"/>
              <a:ext cx="395200" cy="0"/>
            </a:xfrm>
            <a:prstGeom prst="line">
              <a:avLst/>
            </a:prstGeom>
            <a:ln w="7600" cap="flat">
              <a:solidFill>
                <a:srgbClr val="00AEEE"/>
              </a:solidFill>
              <a:bevel/>
            </a:ln>
          </p:spPr>
        </p:cxnSp>
        <p:grpSp>
          <p:nvGrpSpPr>
            <p:cNvPr id="351" name="Group 350"/>
            <p:cNvGrpSpPr/>
            <p:nvPr/>
          </p:nvGrpSpPr>
          <p:grpSpPr>
            <a:xfrm>
              <a:off x="733050" y="2215018"/>
              <a:ext cx="402801" cy="524400"/>
              <a:chOff x="733050" y="2215018"/>
              <a:chExt cx="402801" cy="524400"/>
            </a:xfrm>
          </p:grpSpPr>
          <p:sp>
            <p:nvSpPr>
              <p:cNvPr id="352" name="Ellipse"/>
              <p:cNvSpPr/>
              <p:nvPr/>
            </p:nvSpPr>
            <p:spPr>
              <a:xfrm>
                <a:off x="733050" y="2617818"/>
                <a:ext cx="395200" cy="121600"/>
              </a:xfrm>
              <a:custGeom>
                <a:avLst/>
                <a:gdLst>
                  <a:gd name="connsiteX0" fmla="*/ 0 w 395200"/>
                  <a:gd name="connsiteY0" fmla="*/ 60800 h 121600"/>
                  <a:gd name="connsiteX1" fmla="*/ 197600 w 395200"/>
                  <a:gd name="connsiteY1" fmla="*/ 0 h 121600"/>
                  <a:gd name="connsiteX2" fmla="*/ 395200 w 395200"/>
                  <a:gd name="connsiteY2" fmla="*/ 60800 h 121600"/>
                  <a:gd name="connsiteX3" fmla="*/ 197600 w 395200"/>
                  <a:gd name="connsiteY3" fmla="*/ 121600 h 121600"/>
                </a:gdLst>
                <a:ahLst/>
                <a:cxnLst>
                  <a:cxn ang="0">
                    <a:pos x="connsiteX0" y="connsiteY0"/>
                  </a:cxn>
                  <a:cxn ang="0">
                    <a:pos x="connsiteX1" y="connsiteY1"/>
                  </a:cxn>
                  <a:cxn ang="0">
                    <a:pos x="connsiteX2" y="connsiteY2"/>
                  </a:cxn>
                  <a:cxn ang="0">
                    <a:pos x="connsiteX3" y="connsiteY3"/>
                  </a:cxn>
                </a:cxnLst>
                <a:rect l="l" t="t" r="r" b="b"/>
                <a:pathLst>
                  <a:path w="395200" h="121600">
                    <a:moveTo>
                      <a:pt x="0" y="60800"/>
                    </a:moveTo>
                    <a:cubicBezTo>
                      <a:pt x="0" y="27221"/>
                      <a:pt x="88469" y="0"/>
                      <a:pt x="197600" y="0"/>
                    </a:cubicBezTo>
                    <a:cubicBezTo>
                      <a:pt x="306731" y="0"/>
                      <a:pt x="395200" y="27221"/>
                      <a:pt x="395200" y="60800"/>
                    </a:cubicBezTo>
                    <a:cubicBezTo>
                      <a:pt x="395200" y="94379"/>
                      <a:pt x="306731" y="121600"/>
                      <a:pt x="197600" y="121600"/>
                    </a:cubicBezTo>
                    <a:cubicBezTo>
                      <a:pt x="88469" y="121600"/>
                      <a:pt x="0" y="94379"/>
                      <a:pt x="0" y="60800"/>
                    </a:cubicBezTo>
                    <a:close/>
                  </a:path>
                </a:pathLst>
              </a:custGeom>
              <a:solidFill>
                <a:srgbClr val="00AEEE"/>
              </a:solidFill>
              <a:ln w="7600" cap="flat">
                <a:solidFill>
                  <a:srgbClr val="4C4C4C"/>
                </a:solidFill>
                <a:bevel/>
              </a:ln>
            </p:spPr>
            <p:txBody>
              <a:bodyPr wrap="square" lIns="21000" tIns="13500" rIns="21000" bIns="13500" rtlCol="0" anchor="ctr"/>
              <a:lstStyle/>
              <a:p>
                <a:pPr algn="ctr"/>
                <a:r>
                  <a:rPr sz="570">
                    <a:solidFill>
                      <a:srgbClr val="303030"/>
                    </a:solidFill>
                    <a:latin typeface="Arial"/>
                  </a:rPr>
                  <a:t>`</a:t>
                </a:r>
              </a:p>
            </p:txBody>
          </p:sp>
          <p:sp>
            <p:nvSpPr>
              <p:cNvPr id="353" name="Rectangle"/>
              <p:cNvSpPr/>
              <p:nvPr/>
            </p:nvSpPr>
            <p:spPr>
              <a:xfrm>
                <a:off x="733050" y="2275818"/>
                <a:ext cx="395200" cy="395200"/>
              </a:xfrm>
              <a:custGeom>
                <a:avLst/>
                <a:gdLst>
                  <a:gd name="connsiteX0" fmla="*/ 0 w 395200"/>
                  <a:gd name="connsiteY0" fmla="*/ 197600 h 395200"/>
                  <a:gd name="connsiteX1" fmla="*/ 197600 w 395200"/>
                  <a:gd name="connsiteY1" fmla="*/ 0 h 395200"/>
                  <a:gd name="connsiteX2" fmla="*/ 395200 w 395200"/>
                  <a:gd name="connsiteY2" fmla="*/ 197600 h 395200"/>
                  <a:gd name="connsiteX3" fmla="*/ 197600 w 395200"/>
                  <a:gd name="connsiteY3" fmla="*/ 395200 h 395200"/>
                </a:gdLst>
                <a:ahLst/>
                <a:cxnLst>
                  <a:cxn ang="0">
                    <a:pos x="connsiteX0" y="connsiteY0"/>
                  </a:cxn>
                  <a:cxn ang="0">
                    <a:pos x="connsiteX1" y="connsiteY1"/>
                  </a:cxn>
                  <a:cxn ang="0">
                    <a:pos x="connsiteX2" y="connsiteY2"/>
                  </a:cxn>
                  <a:cxn ang="0">
                    <a:pos x="connsiteX3" y="connsiteY3"/>
                  </a:cxn>
                </a:cxnLst>
                <a:rect l="0" t="0" r="0" b="0"/>
                <a:pathLst>
                  <a:path w="395200" h="395200">
                    <a:moveTo>
                      <a:pt x="0" y="0"/>
                    </a:moveTo>
                    <a:lnTo>
                      <a:pt x="395200" y="0"/>
                    </a:lnTo>
                    <a:lnTo>
                      <a:pt x="395200" y="395200"/>
                    </a:lnTo>
                    <a:lnTo>
                      <a:pt x="0" y="395200"/>
                    </a:lnTo>
                    <a:lnTo>
                      <a:pt x="0" y="0"/>
                    </a:lnTo>
                    <a:close/>
                  </a:path>
                </a:pathLst>
              </a:custGeom>
              <a:solidFill>
                <a:srgbClr val="00AEEE"/>
              </a:solidFill>
              <a:ln w="7600" cap="flat">
                <a:solidFill>
                  <a:srgbClr val="FFFFFF"/>
                </a:solidFill>
                <a:bevel/>
              </a:ln>
            </p:spPr>
          </p:sp>
          <p:cxnSp>
            <p:nvCxnSpPr>
              <p:cNvPr id="354" name="Line"/>
              <p:cNvCxnSpPr>
                <a:stCxn id="356" idx="0"/>
                <a:endCxn id="352" idx="0"/>
              </p:cNvCxnSpPr>
              <p:nvPr/>
            </p:nvCxnSpPr>
            <p:spPr>
              <a:xfrm rot="5400000">
                <a:off x="531650" y="2477218"/>
                <a:ext cx="402800" cy="0"/>
              </a:xfrm>
              <a:prstGeom prst="line">
                <a:avLst/>
              </a:prstGeom>
              <a:ln w="7600" cap="flat">
                <a:solidFill>
                  <a:srgbClr val="4C4C4C"/>
                </a:solidFill>
                <a:bevel/>
              </a:ln>
            </p:spPr>
          </p:cxnSp>
          <p:cxnSp>
            <p:nvCxnSpPr>
              <p:cNvPr id="355" name="Line"/>
              <p:cNvCxnSpPr>
                <a:stCxn id="356" idx="2"/>
                <a:endCxn id="352" idx="2"/>
              </p:cNvCxnSpPr>
              <p:nvPr/>
            </p:nvCxnSpPr>
            <p:spPr>
              <a:xfrm rot="5400000">
                <a:off x="926850" y="2477218"/>
                <a:ext cx="402800" cy="0"/>
              </a:xfrm>
              <a:prstGeom prst="line">
                <a:avLst/>
              </a:prstGeom>
              <a:ln w="7600" cap="flat">
                <a:solidFill>
                  <a:srgbClr val="4C4C4C"/>
                </a:solidFill>
                <a:bevel/>
              </a:ln>
            </p:spPr>
          </p:cxnSp>
          <p:sp>
            <p:nvSpPr>
              <p:cNvPr id="356" name="Ellipse"/>
              <p:cNvSpPr/>
              <p:nvPr/>
            </p:nvSpPr>
            <p:spPr>
              <a:xfrm>
                <a:off x="733050" y="2215018"/>
                <a:ext cx="395200" cy="121600"/>
              </a:xfrm>
              <a:custGeom>
                <a:avLst/>
                <a:gdLst>
                  <a:gd name="connsiteX0" fmla="*/ 0 w 395200"/>
                  <a:gd name="connsiteY0" fmla="*/ 60800 h 121600"/>
                  <a:gd name="connsiteX1" fmla="*/ 197600 w 395200"/>
                  <a:gd name="connsiteY1" fmla="*/ 0 h 121600"/>
                  <a:gd name="connsiteX2" fmla="*/ 395200 w 395200"/>
                  <a:gd name="connsiteY2" fmla="*/ 60800 h 121600"/>
                  <a:gd name="connsiteX3" fmla="*/ 197600 w 395200"/>
                  <a:gd name="connsiteY3" fmla="*/ 121600 h 121600"/>
                </a:gdLst>
                <a:ahLst/>
                <a:cxnLst>
                  <a:cxn ang="0">
                    <a:pos x="connsiteX0" y="connsiteY0"/>
                  </a:cxn>
                  <a:cxn ang="0">
                    <a:pos x="connsiteX1" y="connsiteY1"/>
                  </a:cxn>
                  <a:cxn ang="0">
                    <a:pos x="connsiteX2" y="connsiteY2"/>
                  </a:cxn>
                  <a:cxn ang="0">
                    <a:pos x="connsiteX3" y="connsiteY3"/>
                  </a:cxn>
                </a:cxnLst>
                <a:rect l="0" t="0" r="0" b="0"/>
                <a:pathLst>
                  <a:path w="395200" h="121600">
                    <a:moveTo>
                      <a:pt x="0" y="60800"/>
                    </a:moveTo>
                    <a:cubicBezTo>
                      <a:pt x="0" y="27221"/>
                      <a:pt x="88469" y="0"/>
                      <a:pt x="197600" y="0"/>
                    </a:cubicBezTo>
                    <a:cubicBezTo>
                      <a:pt x="306731" y="0"/>
                      <a:pt x="395200" y="27221"/>
                      <a:pt x="395200" y="60800"/>
                    </a:cubicBezTo>
                    <a:cubicBezTo>
                      <a:pt x="395200" y="94379"/>
                      <a:pt x="306731" y="121600"/>
                      <a:pt x="197600" y="121600"/>
                    </a:cubicBezTo>
                    <a:cubicBezTo>
                      <a:pt x="88469" y="121600"/>
                      <a:pt x="0" y="94379"/>
                      <a:pt x="0" y="60800"/>
                    </a:cubicBezTo>
                    <a:close/>
                  </a:path>
                </a:pathLst>
              </a:custGeom>
              <a:solidFill>
                <a:srgbClr val="00AEEE"/>
              </a:solidFill>
              <a:ln w="7600" cap="flat">
                <a:solidFill>
                  <a:srgbClr val="4C4C4C"/>
                </a:solidFill>
                <a:bevel/>
              </a:ln>
            </p:spPr>
          </p:sp>
        </p:grpSp>
        <p:cxnSp>
          <p:nvCxnSpPr>
            <p:cNvPr id="358" name="Line"/>
            <p:cNvCxnSpPr>
              <a:stCxn id="322" idx="1"/>
            </p:cNvCxnSpPr>
            <p:nvPr/>
          </p:nvCxnSpPr>
          <p:spPr>
            <a:xfrm>
              <a:off x="1436049" y="2849618"/>
              <a:ext cx="91200" cy="0"/>
            </a:xfrm>
            <a:prstGeom prst="line">
              <a:avLst/>
            </a:prstGeom>
            <a:ln w="7600" cap="flat">
              <a:solidFill>
                <a:srgbClr val="4C4C4C"/>
              </a:solidFill>
              <a:bevel/>
            </a:ln>
          </p:spPr>
        </p:cxnSp>
        <p:cxnSp>
          <p:nvCxnSpPr>
            <p:cNvPr id="359" name="Line"/>
            <p:cNvCxnSpPr/>
            <p:nvPr/>
          </p:nvCxnSpPr>
          <p:spPr>
            <a:xfrm>
              <a:off x="1527250" y="2849618"/>
              <a:ext cx="182400" cy="0"/>
            </a:xfrm>
            <a:prstGeom prst="line">
              <a:avLst/>
            </a:prstGeom>
            <a:ln w="7600" cap="flat">
              <a:solidFill>
                <a:srgbClr val="4C4C4C"/>
              </a:solidFill>
              <a:bevel/>
            </a:ln>
          </p:spPr>
        </p:cxnSp>
        <p:cxnSp>
          <p:nvCxnSpPr>
            <p:cNvPr id="360" name="Line"/>
            <p:cNvCxnSpPr/>
            <p:nvPr/>
          </p:nvCxnSpPr>
          <p:spPr>
            <a:xfrm rot="5400000">
              <a:off x="1527250" y="3032018"/>
              <a:ext cx="364800" cy="0"/>
            </a:xfrm>
            <a:prstGeom prst="line">
              <a:avLst/>
            </a:prstGeom>
            <a:ln w="7600" cap="flat">
              <a:solidFill>
                <a:srgbClr val="4C4C4C"/>
              </a:solidFill>
              <a:bevel/>
              <a:tailEnd type="stealth" w="med" len="med"/>
            </a:ln>
          </p:spPr>
        </p:cxnSp>
        <p:grpSp>
          <p:nvGrpSpPr>
            <p:cNvPr id="361" name="Tray column"/>
            <p:cNvGrpSpPr/>
            <p:nvPr/>
          </p:nvGrpSpPr>
          <p:grpSpPr>
            <a:xfrm>
              <a:off x="1588050" y="3214418"/>
              <a:ext cx="243200" cy="805600"/>
              <a:chOff x="1588050" y="3214418"/>
              <a:chExt cx="243200" cy="805600"/>
            </a:xfrm>
          </p:grpSpPr>
          <p:sp>
            <p:nvSpPr>
              <p:cNvPr id="362" name="Freeform 361"/>
              <p:cNvSpPr/>
              <p:nvPr/>
            </p:nvSpPr>
            <p:spPr>
              <a:xfrm>
                <a:off x="1588050" y="3214418"/>
                <a:ext cx="241409" cy="805600"/>
              </a:xfrm>
              <a:custGeom>
                <a:avLst/>
                <a:gdLst/>
                <a:ahLst/>
                <a:cxnLst/>
                <a:rect l="0" t="0" r="0" b="0"/>
                <a:pathLst>
                  <a:path w="241409" h="805600">
                    <a:moveTo>
                      <a:pt x="0" y="745248"/>
                    </a:moveTo>
                    <a:cubicBezTo>
                      <a:pt x="10611" y="780197"/>
                      <a:pt x="61416" y="805600"/>
                      <a:pt x="120704" y="805600"/>
                    </a:cubicBezTo>
                    <a:cubicBezTo>
                      <a:pt x="179992" y="805600"/>
                      <a:pt x="230798" y="780197"/>
                      <a:pt x="241409" y="745248"/>
                    </a:cubicBezTo>
                    <a:lnTo>
                      <a:pt x="241409" y="60352"/>
                    </a:lnTo>
                    <a:cubicBezTo>
                      <a:pt x="230798" y="25403"/>
                      <a:pt x="179992" y="0"/>
                      <a:pt x="120704" y="0"/>
                    </a:cubicBezTo>
                    <a:cubicBezTo>
                      <a:pt x="61416" y="0"/>
                      <a:pt x="10611" y="25403"/>
                      <a:pt x="0" y="60352"/>
                    </a:cubicBezTo>
                    <a:lnTo>
                      <a:pt x="0" y="745248"/>
                    </a:lnTo>
                    <a:close/>
                  </a:path>
                </a:pathLst>
              </a:custGeom>
              <a:solidFill>
                <a:srgbClr val="A0D8EF"/>
              </a:solidFill>
              <a:ln w="7600" cap="flat">
                <a:solidFill>
                  <a:srgbClr val="000000"/>
                </a:solidFill>
                <a:bevel/>
              </a:ln>
            </p:spPr>
          </p:sp>
          <p:sp>
            <p:nvSpPr>
              <p:cNvPr id="365" name="Freeform 364"/>
              <p:cNvSpPr/>
              <p:nvPr/>
            </p:nvSpPr>
            <p:spPr>
              <a:xfrm>
                <a:off x="1603250" y="3415818"/>
                <a:ext cx="212800" cy="402800"/>
              </a:xfrm>
              <a:custGeom>
                <a:avLst/>
                <a:gdLst/>
                <a:ahLst/>
                <a:cxnLst/>
                <a:rect l="0" t="0" r="0" b="0"/>
                <a:pathLst>
                  <a:path w="212800" h="402800">
                    <a:moveTo>
                      <a:pt x="0" y="0"/>
                    </a:moveTo>
                    <a:lnTo>
                      <a:pt x="212800" y="0"/>
                    </a:lnTo>
                    <a:lnTo>
                      <a:pt x="212800" y="402800"/>
                    </a:lnTo>
                    <a:lnTo>
                      <a:pt x="0" y="402800"/>
                    </a:lnTo>
                    <a:lnTo>
                      <a:pt x="0" y="0"/>
                    </a:lnTo>
                    <a:close/>
                  </a:path>
                </a:pathLst>
              </a:custGeom>
              <a:solidFill>
                <a:srgbClr val="A0D8EF"/>
              </a:solidFill>
              <a:ln w="7600" cap="flat">
                <a:noFill/>
                <a:bevel/>
              </a:ln>
            </p:spPr>
          </p:sp>
        </p:grpSp>
        <p:cxnSp>
          <p:nvCxnSpPr>
            <p:cNvPr id="366" name="Line"/>
            <p:cNvCxnSpPr/>
            <p:nvPr/>
          </p:nvCxnSpPr>
          <p:spPr>
            <a:xfrm rot="5400000">
              <a:off x="1565250" y="4164419"/>
              <a:ext cx="288800" cy="0"/>
            </a:xfrm>
            <a:prstGeom prst="line">
              <a:avLst/>
            </a:prstGeom>
            <a:ln w="7600" cap="flat">
              <a:solidFill>
                <a:srgbClr val="4C4C4C"/>
              </a:solidFill>
              <a:bevel/>
            </a:ln>
          </p:spPr>
        </p:cxnSp>
        <p:cxnSp>
          <p:nvCxnSpPr>
            <p:cNvPr id="367" name="Line"/>
            <p:cNvCxnSpPr/>
            <p:nvPr/>
          </p:nvCxnSpPr>
          <p:spPr>
            <a:xfrm>
              <a:off x="1709650" y="4308819"/>
              <a:ext cx="243200" cy="0"/>
            </a:xfrm>
            <a:prstGeom prst="line">
              <a:avLst/>
            </a:prstGeom>
            <a:ln w="7600" cap="flat">
              <a:solidFill>
                <a:srgbClr val="4C4C4C"/>
              </a:solidFill>
              <a:bevel/>
              <a:tailEnd type="stealth" w="med" len="med"/>
            </a:ln>
          </p:spPr>
        </p:cxnSp>
        <p:cxnSp>
          <p:nvCxnSpPr>
            <p:cNvPr id="368" name="Line"/>
            <p:cNvCxnSpPr/>
            <p:nvPr/>
          </p:nvCxnSpPr>
          <p:spPr>
            <a:xfrm rot="-5400000">
              <a:off x="1078850" y="3442418"/>
              <a:ext cx="1732800" cy="0"/>
            </a:xfrm>
            <a:prstGeom prst="line">
              <a:avLst/>
            </a:prstGeom>
            <a:ln w="7600" cap="flat">
              <a:solidFill>
                <a:srgbClr val="4C4C4C"/>
              </a:solidFill>
              <a:bevel/>
            </a:ln>
          </p:spPr>
        </p:cxnSp>
        <p:cxnSp>
          <p:nvCxnSpPr>
            <p:cNvPr id="369" name="Line"/>
            <p:cNvCxnSpPr/>
            <p:nvPr/>
          </p:nvCxnSpPr>
          <p:spPr>
            <a:xfrm>
              <a:off x="1952850" y="2583618"/>
              <a:ext cx="273600" cy="0"/>
            </a:xfrm>
            <a:prstGeom prst="line">
              <a:avLst/>
            </a:prstGeom>
            <a:ln w="7600" cap="flat">
              <a:solidFill>
                <a:srgbClr val="4C4C4C"/>
              </a:solidFill>
              <a:bevel/>
              <a:tailEnd type="stealth" w="med" len="med"/>
            </a:ln>
          </p:spPr>
        </p:cxnSp>
        <p:grpSp>
          <p:nvGrpSpPr>
            <p:cNvPr id="394" name="Half pipe mixing vessel"/>
            <p:cNvGrpSpPr/>
            <p:nvPr/>
          </p:nvGrpSpPr>
          <p:grpSpPr>
            <a:xfrm>
              <a:off x="2221383" y="2003486"/>
              <a:ext cx="486400" cy="927200"/>
              <a:chOff x="2221383" y="2003486"/>
              <a:chExt cx="486400" cy="927200"/>
            </a:xfrm>
          </p:grpSpPr>
          <p:sp>
            <p:nvSpPr>
              <p:cNvPr id="395" name="Freeform 394"/>
              <p:cNvSpPr/>
              <p:nvPr/>
            </p:nvSpPr>
            <p:spPr>
              <a:xfrm>
                <a:off x="2417996" y="2003485"/>
                <a:ext cx="88133" cy="150599"/>
              </a:xfrm>
              <a:custGeom>
                <a:avLst/>
                <a:gdLst/>
                <a:ahLst/>
                <a:cxnLst/>
                <a:rect l="0" t="0" r="0" b="0"/>
                <a:pathLst>
                  <a:path w="88133" h="150599">
                    <a:moveTo>
                      <a:pt x="0" y="0"/>
                    </a:moveTo>
                    <a:lnTo>
                      <a:pt x="88133" y="0"/>
                    </a:lnTo>
                    <a:lnTo>
                      <a:pt x="88133" y="150599"/>
                    </a:lnTo>
                    <a:lnTo>
                      <a:pt x="0" y="150599"/>
                    </a:lnTo>
                    <a:lnTo>
                      <a:pt x="0" y="0"/>
                    </a:lnTo>
                    <a:close/>
                  </a:path>
                </a:pathLst>
              </a:custGeom>
              <a:solidFill>
                <a:srgbClr val="FFFFFF"/>
              </a:solidFill>
              <a:ln w="7600" cap="flat">
                <a:solidFill>
                  <a:srgbClr val="000000"/>
                </a:solidFill>
                <a:bevel/>
              </a:ln>
            </p:spPr>
          </p:sp>
          <p:sp>
            <p:nvSpPr>
              <p:cNvPr id="396" name="Freeform 395"/>
              <p:cNvSpPr/>
              <p:nvPr/>
            </p:nvSpPr>
            <p:spPr>
              <a:xfrm>
                <a:off x="2393961" y="2047297"/>
                <a:ext cx="133535" cy="0"/>
              </a:xfrm>
              <a:custGeom>
                <a:avLst/>
                <a:gdLst/>
                <a:ahLst/>
                <a:cxnLst/>
                <a:rect l="0" t="0" r="0" b="0"/>
                <a:pathLst>
                  <a:path w="133535" fill="none">
                    <a:moveTo>
                      <a:pt x="0" y="0"/>
                    </a:moveTo>
                    <a:lnTo>
                      <a:pt x="133535" y="0"/>
                    </a:lnTo>
                  </a:path>
                </a:pathLst>
              </a:custGeom>
              <a:solidFill>
                <a:srgbClr val="FFFFFF"/>
              </a:solidFill>
              <a:ln w="7600" cap="flat">
                <a:solidFill>
                  <a:srgbClr val="000000"/>
                </a:solidFill>
                <a:bevel/>
              </a:ln>
            </p:spPr>
          </p:sp>
          <p:sp>
            <p:nvSpPr>
              <p:cNvPr id="397" name="Freeform 396"/>
              <p:cNvSpPr/>
              <p:nvPr/>
            </p:nvSpPr>
            <p:spPr>
              <a:xfrm>
                <a:off x="2393961" y="2100690"/>
                <a:ext cx="133535" cy="0"/>
              </a:xfrm>
              <a:custGeom>
                <a:avLst/>
                <a:gdLst/>
                <a:ahLst/>
                <a:cxnLst/>
                <a:rect l="0" t="0" r="0" b="0"/>
                <a:pathLst>
                  <a:path w="133535" fill="none">
                    <a:moveTo>
                      <a:pt x="0" y="0"/>
                    </a:moveTo>
                    <a:lnTo>
                      <a:pt x="133535" y="0"/>
                    </a:lnTo>
                  </a:path>
                </a:pathLst>
              </a:custGeom>
              <a:solidFill>
                <a:srgbClr val="FFFFFF"/>
              </a:solidFill>
              <a:ln w="7600" cap="flat">
                <a:solidFill>
                  <a:srgbClr val="000000"/>
                </a:solidFill>
                <a:bevel/>
              </a:ln>
            </p:spPr>
          </p:sp>
          <p:sp>
            <p:nvSpPr>
              <p:cNvPr id="398" name="Freeform 397"/>
              <p:cNvSpPr/>
              <p:nvPr/>
            </p:nvSpPr>
            <p:spPr>
              <a:xfrm>
                <a:off x="2221388" y="2636421"/>
                <a:ext cx="34477" cy="46629"/>
              </a:xfrm>
              <a:custGeom>
                <a:avLst/>
                <a:gdLst/>
                <a:ahLst/>
                <a:cxnLst/>
                <a:rect l="0" t="0" r="0" b="0"/>
                <a:pathLst>
                  <a:path w="34477" h="46629" fill="none">
                    <a:moveTo>
                      <a:pt x="29927" y="-130"/>
                    </a:moveTo>
                    <a:cubicBezTo>
                      <a:pt x="29927" y="-130"/>
                      <a:pt x="-94" y="7407"/>
                      <a:pt x="-94" y="25493"/>
                    </a:cubicBezTo>
                    <a:cubicBezTo>
                      <a:pt x="-94" y="43580"/>
                      <a:pt x="34430" y="46629"/>
                      <a:pt x="34430" y="46629"/>
                    </a:cubicBezTo>
                  </a:path>
                </a:pathLst>
              </a:custGeom>
              <a:solidFill>
                <a:srgbClr val="FFFFFF"/>
              </a:solidFill>
              <a:ln w="7600" cap="flat">
                <a:solidFill>
                  <a:srgbClr val="000000"/>
                </a:solidFill>
                <a:bevel/>
              </a:ln>
            </p:spPr>
          </p:sp>
          <p:sp>
            <p:nvSpPr>
              <p:cNvPr id="399" name="Freeform 398"/>
              <p:cNvSpPr/>
              <p:nvPr/>
            </p:nvSpPr>
            <p:spPr>
              <a:xfrm>
                <a:off x="2264661" y="2845194"/>
                <a:ext cx="45735" cy="46099"/>
              </a:xfrm>
              <a:custGeom>
                <a:avLst/>
                <a:gdLst/>
                <a:ahLst/>
                <a:cxnLst/>
                <a:rect l="0" t="0" r="0" b="0"/>
                <a:pathLst>
                  <a:path w="45735" h="46099" fill="none">
                    <a:moveTo>
                      <a:pt x="13674" y="-153"/>
                    </a:moveTo>
                    <a:cubicBezTo>
                      <a:pt x="13674" y="-153"/>
                      <a:pt x="-11469" y="22078"/>
                      <a:pt x="6168" y="39788"/>
                    </a:cubicBezTo>
                    <a:cubicBezTo>
                      <a:pt x="23806" y="57498"/>
                      <a:pt x="45571" y="31875"/>
                      <a:pt x="45571" y="31875"/>
                    </a:cubicBezTo>
                  </a:path>
                </a:pathLst>
              </a:custGeom>
              <a:solidFill>
                <a:srgbClr val="FFFFFF"/>
              </a:solidFill>
              <a:ln w="7600" cap="flat">
                <a:solidFill>
                  <a:srgbClr val="000000"/>
                </a:solidFill>
                <a:bevel/>
              </a:ln>
            </p:spPr>
          </p:sp>
          <p:sp>
            <p:nvSpPr>
              <p:cNvPr id="400" name="Freeform 399"/>
              <p:cNvSpPr/>
              <p:nvPr/>
            </p:nvSpPr>
            <p:spPr>
              <a:xfrm>
                <a:off x="2338188" y="2890410"/>
                <a:ext cx="43800" cy="40271"/>
              </a:xfrm>
              <a:custGeom>
                <a:avLst/>
                <a:gdLst/>
                <a:ahLst/>
                <a:cxnLst/>
                <a:rect l="0" t="0" r="0" b="0"/>
                <a:pathLst>
                  <a:path w="43800" h="40271" fill="none">
                    <a:moveTo>
                      <a:pt x="3940" y="-153"/>
                    </a:moveTo>
                    <a:cubicBezTo>
                      <a:pt x="3940" y="-153"/>
                      <a:pt x="-10320" y="27730"/>
                      <a:pt x="13697" y="38281"/>
                    </a:cubicBezTo>
                    <a:cubicBezTo>
                      <a:pt x="37714" y="48831"/>
                      <a:pt x="43718" y="11905"/>
                      <a:pt x="43718" y="11905"/>
                    </a:cubicBezTo>
                  </a:path>
                </a:pathLst>
              </a:custGeom>
              <a:solidFill>
                <a:srgbClr val="FFFFFF"/>
              </a:solidFill>
              <a:ln w="7600" cap="flat">
                <a:solidFill>
                  <a:srgbClr val="000000"/>
                </a:solidFill>
                <a:bevel/>
              </a:ln>
            </p:spPr>
          </p:sp>
          <p:sp>
            <p:nvSpPr>
              <p:cNvPr id="401" name="Freeform 400"/>
              <p:cNvSpPr/>
              <p:nvPr/>
            </p:nvSpPr>
            <p:spPr>
              <a:xfrm>
                <a:off x="2544875" y="2879812"/>
                <a:ext cx="47670" cy="49809"/>
              </a:xfrm>
              <a:custGeom>
                <a:avLst/>
                <a:gdLst/>
                <a:ahLst/>
                <a:cxnLst/>
                <a:rect l="0" t="0" r="0" b="0"/>
                <a:pathLst>
                  <a:path w="47670" h="49809" fill="none">
                    <a:moveTo>
                      <a:pt x="-105" y="15720"/>
                    </a:moveTo>
                    <a:cubicBezTo>
                      <a:pt x="-105" y="15720"/>
                      <a:pt x="5148" y="58675"/>
                      <a:pt x="35169" y="48125"/>
                    </a:cubicBezTo>
                    <a:cubicBezTo>
                      <a:pt x="65190" y="37574"/>
                      <a:pt x="32918" y="-106"/>
                      <a:pt x="32918" y="-106"/>
                    </a:cubicBezTo>
                  </a:path>
                </a:pathLst>
              </a:custGeom>
              <a:solidFill>
                <a:srgbClr val="FFFFFF"/>
              </a:solidFill>
              <a:ln w="7600" cap="flat">
                <a:solidFill>
                  <a:srgbClr val="000000"/>
                </a:solidFill>
                <a:bevel/>
              </a:ln>
            </p:spPr>
          </p:sp>
          <p:sp>
            <p:nvSpPr>
              <p:cNvPr id="402" name="Freeform 401"/>
              <p:cNvSpPr/>
              <p:nvPr/>
            </p:nvSpPr>
            <p:spPr>
              <a:xfrm>
                <a:off x="2610137" y="2836889"/>
                <a:ext cx="49781" cy="49455"/>
              </a:xfrm>
              <a:custGeom>
                <a:avLst/>
                <a:gdLst/>
                <a:ahLst/>
                <a:cxnLst/>
                <a:rect l="0" t="0" r="0" b="0"/>
                <a:pathLst>
                  <a:path w="49781" h="49455" fill="none">
                    <a:moveTo>
                      <a:pt x="-70" y="22467"/>
                    </a:moveTo>
                    <a:cubicBezTo>
                      <a:pt x="-70" y="22467"/>
                      <a:pt x="16441" y="60147"/>
                      <a:pt x="40458" y="46582"/>
                    </a:cubicBezTo>
                    <a:cubicBezTo>
                      <a:pt x="64474" y="33017"/>
                      <a:pt x="35204" y="-141"/>
                      <a:pt x="35204" y="-141"/>
                    </a:cubicBezTo>
                  </a:path>
                </a:pathLst>
              </a:custGeom>
              <a:solidFill>
                <a:srgbClr val="FFFFFF"/>
              </a:solidFill>
              <a:ln w="7600" cap="flat">
                <a:solidFill>
                  <a:srgbClr val="000000"/>
                </a:solidFill>
                <a:bevel/>
              </a:ln>
            </p:spPr>
          </p:sp>
          <p:sp>
            <p:nvSpPr>
              <p:cNvPr id="403" name="Freeform 402"/>
              <p:cNvSpPr/>
              <p:nvPr/>
            </p:nvSpPr>
            <p:spPr>
              <a:xfrm>
                <a:off x="2223675" y="2704246"/>
                <a:ext cx="40458" cy="54224"/>
              </a:xfrm>
              <a:custGeom>
                <a:avLst/>
                <a:gdLst/>
                <a:ahLst/>
                <a:cxnLst/>
                <a:rect l="0" t="0" r="0" b="0"/>
                <a:pathLst>
                  <a:path w="40458" h="54224" fill="none">
                    <a:moveTo>
                      <a:pt x="36647" y="-130"/>
                    </a:moveTo>
                    <a:cubicBezTo>
                      <a:pt x="36647" y="-130"/>
                      <a:pt x="-129" y="-883"/>
                      <a:pt x="-129" y="25493"/>
                    </a:cubicBezTo>
                    <a:cubicBezTo>
                      <a:pt x="-129" y="51869"/>
                      <a:pt x="40399" y="54130"/>
                      <a:pt x="40399" y="54130"/>
                    </a:cubicBezTo>
                  </a:path>
                </a:pathLst>
              </a:custGeom>
              <a:solidFill>
                <a:srgbClr val="FFFFFF"/>
              </a:solidFill>
              <a:ln w="7600" cap="flat">
                <a:solidFill>
                  <a:srgbClr val="000000"/>
                </a:solidFill>
                <a:bevel/>
              </a:ln>
            </p:spPr>
          </p:sp>
          <p:sp>
            <p:nvSpPr>
              <p:cNvPr id="404" name="Freeform 403"/>
              <p:cNvSpPr/>
              <p:nvPr/>
            </p:nvSpPr>
            <p:spPr>
              <a:xfrm>
                <a:off x="2222795" y="2559589"/>
                <a:ext cx="38347" cy="57227"/>
              </a:xfrm>
              <a:custGeom>
                <a:avLst/>
                <a:gdLst/>
                <a:ahLst/>
                <a:cxnLst/>
                <a:rect l="0" t="0" r="0" b="0"/>
                <a:pathLst>
                  <a:path w="38347" h="57227" fill="none">
                    <a:moveTo>
                      <a:pt x="34524" y="-165"/>
                    </a:moveTo>
                    <a:cubicBezTo>
                      <a:pt x="34524" y="-165"/>
                      <a:pt x="0" y="8878"/>
                      <a:pt x="0" y="26211"/>
                    </a:cubicBezTo>
                    <a:cubicBezTo>
                      <a:pt x="0" y="43544"/>
                      <a:pt x="38277" y="57109"/>
                      <a:pt x="38277" y="57109"/>
                    </a:cubicBezTo>
                  </a:path>
                </a:pathLst>
              </a:custGeom>
              <a:solidFill>
                <a:srgbClr val="FFFFFF"/>
              </a:solidFill>
              <a:ln w="7600" cap="flat">
                <a:solidFill>
                  <a:srgbClr val="000000"/>
                </a:solidFill>
                <a:bevel/>
              </a:ln>
            </p:spPr>
          </p:sp>
          <p:sp>
            <p:nvSpPr>
              <p:cNvPr id="405" name="Freeform 404"/>
              <p:cNvSpPr/>
              <p:nvPr/>
            </p:nvSpPr>
            <p:spPr>
              <a:xfrm>
                <a:off x="2661851" y="2564534"/>
                <a:ext cx="46087" cy="55284"/>
              </a:xfrm>
              <a:custGeom>
                <a:avLst/>
                <a:gdLst/>
                <a:ahLst/>
                <a:cxnLst/>
                <a:rect l="0" t="0" r="0" b="0"/>
                <a:pathLst>
                  <a:path w="46087" h="55284" fill="none">
                    <a:moveTo>
                      <a:pt x="0" y="918"/>
                    </a:moveTo>
                    <a:cubicBezTo>
                      <a:pt x="0" y="918"/>
                      <a:pt x="50285" y="-7371"/>
                      <a:pt x="45782" y="23527"/>
                    </a:cubicBezTo>
                    <a:cubicBezTo>
                      <a:pt x="41279" y="54424"/>
                      <a:pt x="0" y="55178"/>
                      <a:pt x="0" y="55178"/>
                    </a:cubicBezTo>
                  </a:path>
                </a:pathLst>
              </a:custGeom>
              <a:solidFill>
                <a:srgbClr val="FFFFFF"/>
              </a:solidFill>
              <a:ln w="7600" cap="flat">
                <a:solidFill>
                  <a:srgbClr val="000000"/>
                </a:solidFill>
                <a:bevel/>
              </a:ln>
            </p:spPr>
          </p:sp>
          <p:sp>
            <p:nvSpPr>
              <p:cNvPr id="406" name="Freeform 405"/>
              <p:cNvSpPr/>
              <p:nvPr/>
            </p:nvSpPr>
            <p:spPr>
              <a:xfrm>
                <a:off x="2664137" y="2640129"/>
                <a:ext cx="42745" cy="42920"/>
              </a:xfrm>
              <a:custGeom>
                <a:avLst/>
                <a:gdLst/>
                <a:ahLst/>
                <a:cxnLst/>
                <a:rect l="0" t="0" r="0" b="0"/>
                <a:pathLst>
                  <a:path w="42745" h="42920" fill="none">
                    <a:moveTo>
                      <a:pt x="0" y="1437"/>
                    </a:moveTo>
                    <a:cubicBezTo>
                      <a:pt x="0" y="1437"/>
                      <a:pt x="42745" y="-7607"/>
                      <a:pt x="42745" y="16509"/>
                    </a:cubicBezTo>
                    <a:cubicBezTo>
                      <a:pt x="42745" y="40624"/>
                      <a:pt x="2967" y="42920"/>
                      <a:pt x="2967" y="42920"/>
                    </a:cubicBezTo>
                  </a:path>
                </a:pathLst>
              </a:custGeom>
              <a:solidFill>
                <a:srgbClr val="FFFFFF"/>
              </a:solidFill>
              <a:ln w="7600" cap="flat">
                <a:solidFill>
                  <a:srgbClr val="000000"/>
                </a:solidFill>
                <a:bevel/>
              </a:ln>
            </p:spPr>
          </p:sp>
          <p:sp>
            <p:nvSpPr>
              <p:cNvPr id="407" name="Freeform 406"/>
              <p:cNvSpPr/>
              <p:nvPr/>
            </p:nvSpPr>
            <p:spPr>
              <a:xfrm>
                <a:off x="2664137" y="2705482"/>
                <a:ext cx="42745" cy="52281"/>
              </a:xfrm>
              <a:custGeom>
                <a:avLst/>
                <a:gdLst/>
                <a:ahLst/>
                <a:cxnLst/>
                <a:rect l="0" t="0" r="0" b="0"/>
                <a:pathLst>
                  <a:path w="42745" h="52281" fill="none">
                    <a:moveTo>
                      <a:pt x="0" y="141"/>
                    </a:moveTo>
                    <a:cubicBezTo>
                      <a:pt x="0" y="141"/>
                      <a:pt x="42745" y="-3627"/>
                      <a:pt x="42745" y="19735"/>
                    </a:cubicBezTo>
                    <a:cubicBezTo>
                      <a:pt x="42745" y="43097"/>
                      <a:pt x="0" y="52140"/>
                      <a:pt x="0" y="52140"/>
                    </a:cubicBezTo>
                  </a:path>
                </a:pathLst>
              </a:custGeom>
              <a:solidFill>
                <a:srgbClr val="FFFFFF"/>
              </a:solidFill>
              <a:ln w="7600" cap="flat">
                <a:solidFill>
                  <a:srgbClr val="000000"/>
                </a:solidFill>
                <a:bevel/>
              </a:ln>
            </p:spPr>
          </p:sp>
          <p:sp>
            <p:nvSpPr>
              <p:cNvPr id="408" name="Freeform 407"/>
              <p:cNvSpPr/>
              <p:nvPr/>
            </p:nvSpPr>
            <p:spPr>
              <a:xfrm>
                <a:off x="2257898" y="2367785"/>
                <a:ext cx="411288" cy="558583"/>
              </a:xfrm>
              <a:custGeom>
                <a:avLst/>
                <a:gdLst/>
                <a:ahLst/>
                <a:cxnLst/>
                <a:rect l="0" t="0" r="0" b="0"/>
                <a:pathLst>
                  <a:path w="411288" h="558583">
                    <a:moveTo>
                      <a:pt x="0" y="104050"/>
                    </a:moveTo>
                    <a:cubicBezTo>
                      <a:pt x="0" y="104050"/>
                      <a:pt x="53414" y="0"/>
                      <a:pt x="210985" y="0"/>
                    </a:cubicBezTo>
                    <a:cubicBezTo>
                      <a:pt x="368557" y="0"/>
                      <a:pt x="411288" y="104050"/>
                      <a:pt x="411288" y="104050"/>
                    </a:cubicBezTo>
                    <a:lnTo>
                      <a:pt x="411288" y="454532"/>
                    </a:lnTo>
                    <a:cubicBezTo>
                      <a:pt x="411288" y="454532"/>
                      <a:pt x="331167" y="558583"/>
                      <a:pt x="210985" y="558583"/>
                    </a:cubicBezTo>
                    <a:cubicBezTo>
                      <a:pt x="90804" y="558583"/>
                      <a:pt x="0" y="454532"/>
                      <a:pt x="0" y="454532"/>
                    </a:cubicBezTo>
                    <a:lnTo>
                      <a:pt x="0" y="104050"/>
                    </a:lnTo>
                    <a:close/>
                  </a:path>
                </a:pathLst>
              </a:custGeom>
              <a:solidFill>
                <a:srgbClr val="FFFFFF"/>
              </a:solidFill>
              <a:ln w="7600" cap="flat">
                <a:solidFill>
                  <a:srgbClr val="000000"/>
                </a:solidFill>
                <a:bevel/>
              </a:ln>
            </p:spPr>
          </p:sp>
          <p:sp>
            <p:nvSpPr>
              <p:cNvPr id="409" name="Freeform 408"/>
              <p:cNvSpPr/>
              <p:nvPr/>
            </p:nvSpPr>
            <p:spPr>
              <a:xfrm>
                <a:off x="2381207" y="2688023"/>
                <a:ext cx="166752" cy="65716"/>
              </a:xfrm>
              <a:custGeom>
                <a:avLst/>
                <a:gdLst/>
                <a:ahLst/>
                <a:cxnLst/>
                <a:rect l="0" t="0" r="0" b="0"/>
                <a:pathLst>
                  <a:path w="166752" h="65716">
                    <a:moveTo>
                      <a:pt x="17693" y="0"/>
                    </a:moveTo>
                    <a:lnTo>
                      <a:pt x="153899" y="62977"/>
                    </a:lnTo>
                    <a:cubicBezTo>
                      <a:pt x="153899" y="62977"/>
                      <a:pt x="183277" y="30120"/>
                      <a:pt x="153899" y="0"/>
                    </a:cubicBezTo>
                    <a:lnTo>
                      <a:pt x="17693" y="65716"/>
                    </a:lnTo>
                    <a:cubicBezTo>
                      <a:pt x="17693" y="65716"/>
                      <a:pt x="-22367" y="32858"/>
                      <a:pt x="17693" y="0"/>
                    </a:cubicBezTo>
                    <a:close/>
                  </a:path>
                </a:pathLst>
              </a:custGeom>
              <a:solidFill>
                <a:srgbClr val="FFFFFF"/>
              </a:solidFill>
              <a:ln w="7600" cap="flat">
                <a:solidFill>
                  <a:srgbClr val="000000"/>
                </a:solidFill>
                <a:bevel/>
              </a:ln>
            </p:spPr>
          </p:sp>
          <p:sp>
            <p:nvSpPr>
              <p:cNvPr id="410" name="Freeform 409"/>
              <p:cNvSpPr/>
              <p:nvPr/>
            </p:nvSpPr>
            <p:spPr>
              <a:xfrm>
                <a:off x="2462064" y="2155453"/>
                <a:ext cx="0" cy="561322"/>
              </a:xfrm>
              <a:custGeom>
                <a:avLst/>
                <a:gdLst/>
                <a:ahLst/>
                <a:cxnLst/>
                <a:rect l="0" t="0" r="0" b="0"/>
                <a:pathLst>
                  <a:path h="561322" fill="none">
                    <a:moveTo>
                      <a:pt x="0" y="0"/>
                    </a:moveTo>
                    <a:lnTo>
                      <a:pt x="0" y="561322"/>
                    </a:lnTo>
                  </a:path>
                </a:pathLst>
              </a:custGeom>
              <a:solidFill>
                <a:srgbClr val="FFFFFF"/>
              </a:solidFill>
              <a:ln w="7600" cap="flat">
                <a:solidFill>
                  <a:srgbClr val="000000"/>
                </a:solidFill>
                <a:bevel/>
              </a:ln>
            </p:spPr>
          </p:sp>
        </p:grpSp>
        <p:grpSp>
          <p:nvGrpSpPr>
            <p:cNvPr id="418" name="Group 417"/>
            <p:cNvGrpSpPr/>
            <p:nvPr/>
          </p:nvGrpSpPr>
          <p:grpSpPr>
            <a:xfrm>
              <a:off x="3047250" y="1776584"/>
              <a:ext cx="547200" cy="712393"/>
              <a:chOff x="3047250" y="1776584"/>
              <a:chExt cx="547200" cy="712393"/>
            </a:xfrm>
          </p:grpSpPr>
          <p:grpSp>
            <p:nvGrpSpPr>
              <p:cNvPr id="411" name="Group 410"/>
              <p:cNvGrpSpPr/>
              <p:nvPr/>
            </p:nvGrpSpPr>
            <p:grpSpPr>
              <a:xfrm>
                <a:off x="3047250" y="1776584"/>
                <a:ext cx="547200" cy="712393"/>
                <a:chOff x="3047250" y="1776584"/>
                <a:chExt cx="547200" cy="712393"/>
              </a:xfrm>
            </p:grpSpPr>
            <p:sp>
              <p:nvSpPr>
                <p:cNvPr id="412" name="Ellipse"/>
                <p:cNvSpPr/>
                <p:nvPr/>
              </p:nvSpPr>
              <p:spPr>
                <a:xfrm>
                  <a:off x="3047250" y="2323784"/>
                  <a:ext cx="536875" cy="165192"/>
                </a:xfrm>
                <a:custGeom>
                  <a:avLst/>
                  <a:gdLst>
                    <a:gd name="connsiteX0" fmla="*/ 0 w 536875"/>
                    <a:gd name="connsiteY0" fmla="*/ 82596 h 165192"/>
                    <a:gd name="connsiteX1" fmla="*/ 268437 w 536875"/>
                    <a:gd name="connsiteY1" fmla="*/ 0 h 165192"/>
                    <a:gd name="connsiteX2" fmla="*/ 536875 w 536875"/>
                    <a:gd name="connsiteY2" fmla="*/ 82596 h 165192"/>
                    <a:gd name="connsiteX3" fmla="*/ 268437 w 536875"/>
                    <a:gd name="connsiteY3" fmla="*/ 165192 h 165192"/>
                  </a:gdLst>
                  <a:ahLst/>
                  <a:cxnLst>
                    <a:cxn ang="0">
                      <a:pos x="connsiteX0" y="connsiteY0"/>
                    </a:cxn>
                    <a:cxn ang="0">
                      <a:pos x="connsiteX1" y="connsiteY1"/>
                    </a:cxn>
                    <a:cxn ang="0">
                      <a:pos x="connsiteX2" y="connsiteY2"/>
                    </a:cxn>
                    <a:cxn ang="0">
                      <a:pos x="connsiteX3" y="connsiteY3"/>
                    </a:cxn>
                  </a:cxnLst>
                  <a:rect l="l" t="t" r="r" b="b"/>
                  <a:pathLst>
                    <a:path w="536875" h="165192">
                      <a:moveTo>
                        <a:pt x="0" y="82596"/>
                      </a:moveTo>
                      <a:cubicBezTo>
                        <a:pt x="0" y="36980"/>
                        <a:pt x="120184" y="0"/>
                        <a:pt x="268437" y="0"/>
                      </a:cubicBezTo>
                      <a:cubicBezTo>
                        <a:pt x="416691" y="0"/>
                        <a:pt x="536875" y="36980"/>
                        <a:pt x="536875" y="82596"/>
                      </a:cubicBezTo>
                      <a:cubicBezTo>
                        <a:pt x="536875" y="128213"/>
                        <a:pt x="416691" y="165192"/>
                        <a:pt x="268437" y="165192"/>
                      </a:cubicBezTo>
                      <a:cubicBezTo>
                        <a:pt x="120184" y="165192"/>
                        <a:pt x="0" y="128213"/>
                        <a:pt x="0" y="82596"/>
                      </a:cubicBezTo>
                      <a:close/>
                    </a:path>
                  </a:pathLst>
                </a:custGeom>
                <a:solidFill>
                  <a:srgbClr val="FFFF31"/>
                </a:solidFill>
                <a:ln w="7600" cap="flat">
                  <a:solidFill>
                    <a:srgbClr val="4C4C4C"/>
                  </a:solidFill>
                  <a:bevel/>
                </a:ln>
                <a:effectLst>
                  <a:innerShdw blurRad="40000" dist="21496" dir="13500000">
                    <a:srgbClr val="000000">
                      <a:alpha val="40000"/>
                    </a:srgbClr>
                  </a:innerShdw>
                </a:effectLst>
              </p:spPr>
              <p:txBody>
                <a:bodyPr wrap="square" lIns="21000" tIns="13500" rIns="21000" bIns="13500" rtlCol="0" anchor="ctr"/>
                <a:lstStyle/>
                <a:p>
                  <a:pPr algn="ctr"/>
                  <a:r>
                    <a:rPr sz="570">
                      <a:solidFill>
                        <a:srgbClr val="303030"/>
                      </a:solidFill>
                      <a:latin typeface="Arial"/>
                    </a:rPr>
                    <a:t>`</a:t>
                  </a:r>
                </a:p>
              </p:txBody>
            </p:sp>
            <p:sp>
              <p:nvSpPr>
                <p:cNvPr id="413" name="Rectangle"/>
                <p:cNvSpPr/>
                <p:nvPr/>
              </p:nvSpPr>
              <p:spPr>
                <a:xfrm>
                  <a:off x="3047249" y="1859181"/>
                  <a:ext cx="536875" cy="536875"/>
                </a:xfrm>
                <a:custGeom>
                  <a:avLst/>
                  <a:gdLst>
                    <a:gd name="connsiteX0" fmla="*/ 0 w 536875"/>
                    <a:gd name="connsiteY0" fmla="*/ 268438 h 536875"/>
                    <a:gd name="connsiteX1" fmla="*/ 268437 w 536875"/>
                    <a:gd name="connsiteY1" fmla="*/ 0 h 536875"/>
                    <a:gd name="connsiteX2" fmla="*/ 536875 w 536875"/>
                    <a:gd name="connsiteY2" fmla="*/ 268438 h 536875"/>
                    <a:gd name="connsiteX3" fmla="*/ 268437 w 536875"/>
                    <a:gd name="connsiteY3" fmla="*/ 536875 h 536875"/>
                  </a:gdLst>
                  <a:ahLst/>
                  <a:cxnLst>
                    <a:cxn ang="0">
                      <a:pos x="connsiteX0" y="connsiteY0"/>
                    </a:cxn>
                    <a:cxn ang="0">
                      <a:pos x="connsiteX1" y="connsiteY1"/>
                    </a:cxn>
                    <a:cxn ang="0">
                      <a:pos x="connsiteX2" y="connsiteY2"/>
                    </a:cxn>
                    <a:cxn ang="0">
                      <a:pos x="connsiteX3" y="connsiteY3"/>
                    </a:cxn>
                  </a:cxnLst>
                  <a:rect l="0" t="0" r="0" b="0"/>
                  <a:pathLst>
                    <a:path w="536875" h="536875">
                      <a:moveTo>
                        <a:pt x="0" y="0"/>
                      </a:moveTo>
                      <a:lnTo>
                        <a:pt x="536875" y="0"/>
                      </a:lnTo>
                      <a:lnTo>
                        <a:pt x="536875" y="536875"/>
                      </a:lnTo>
                      <a:lnTo>
                        <a:pt x="0" y="536875"/>
                      </a:lnTo>
                      <a:lnTo>
                        <a:pt x="0" y="0"/>
                      </a:lnTo>
                      <a:close/>
                    </a:path>
                  </a:pathLst>
                </a:custGeom>
                <a:solidFill>
                  <a:srgbClr val="FFFF31"/>
                </a:solidFill>
                <a:ln w="7600" cap="flat">
                  <a:solidFill>
                    <a:srgbClr val="FFFFFF"/>
                  </a:solidFill>
                  <a:bevel/>
                </a:ln>
                <a:effectLst>
                  <a:innerShdw blurRad="40000" dist="21496" dir="13500000">
                    <a:srgbClr val="000000">
                      <a:alpha val="40000"/>
                    </a:srgbClr>
                  </a:innerShdw>
                </a:effectLst>
              </p:spPr>
            </p:sp>
            <p:cxnSp>
              <p:nvCxnSpPr>
                <p:cNvPr id="414" name="Line"/>
                <p:cNvCxnSpPr>
                  <a:stCxn id="416" idx="0"/>
                  <a:endCxn id="412" idx="0"/>
                </p:cNvCxnSpPr>
                <p:nvPr/>
              </p:nvCxnSpPr>
              <p:spPr>
                <a:xfrm rot="5400000">
                  <a:off x="2773650" y="2132781"/>
                  <a:ext cx="547200" cy="0"/>
                </a:xfrm>
                <a:prstGeom prst="line">
                  <a:avLst/>
                </a:prstGeom>
                <a:ln w="7600" cap="flat">
                  <a:solidFill>
                    <a:srgbClr val="4C4C4C"/>
                  </a:solidFill>
                  <a:bevel/>
                </a:ln>
              </p:spPr>
            </p:cxnSp>
            <p:cxnSp>
              <p:nvCxnSpPr>
                <p:cNvPr id="415" name="Line"/>
                <p:cNvCxnSpPr>
                  <a:stCxn id="416" idx="2"/>
                  <a:endCxn id="412" idx="2"/>
                </p:cNvCxnSpPr>
                <p:nvPr/>
              </p:nvCxnSpPr>
              <p:spPr>
                <a:xfrm rot="5400000">
                  <a:off x="3310525" y="2132781"/>
                  <a:ext cx="547200" cy="0"/>
                </a:xfrm>
                <a:prstGeom prst="line">
                  <a:avLst/>
                </a:prstGeom>
                <a:ln w="7600" cap="flat">
                  <a:solidFill>
                    <a:srgbClr val="4C4C4C"/>
                  </a:solidFill>
                  <a:bevel/>
                </a:ln>
              </p:spPr>
            </p:cxnSp>
            <p:sp>
              <p:nvSpPr>
                <p:cNvPr id="416" name="Ellipse"/>
                <p:cNvSpPr/>
                <p:nvPr/>
              </p:nvSpPr>
              <p:spPr>
                <a:xfrm>
                  <a:off x="3047250" y="1776584"/>
                  <a:ext cx="536875" cy="165192"/>
                </a:xfrm>
                <a:custGeom>
                  <a:avLst/>
                  <a:gdLst>
                    <a:gd name="connsiteX0" fmla="*/ 0 w 536875"/>
                    <a:gd name="connsiteY0" fmla="*/ 82596 h 165192"/>
                    <a:gd name="connsiteX1" fmla="*/ 268437 w 536875"/>
                    <a:gd name="connsiteY1" fmla="*/ 0 h 165192"/>
                    <a:gd name="connsiteX2" fmla="*/ 536875 w 536875"/>
                    <a:gd name="connsiteY2" fmla="*/ 82596 h 165192"/>
                    <a:gd name="connsiteX3" fmla="*/ 268437 w 536875"/>
                    <a:gd name="connsiteY3" fmla="*/ 165192 h 165192"/>
                  </a:gdLst>
                  <a:ahLst/>
                  <a:cxnLst>
                    <a:cxn ang="0">
                      <a:pos x="connsiteX0" y="connsiteY0"/>
                    </a:cxn>
                    <a:cxn ang="0">
                      <a:pos x="connsiteX1" y="connsiteY1"/>
                    </a:cxn>
                    <a:cxn ang="0">
                      <a:pos x="connsiteX2" y="connsiteY2"/>
                    </a:cxn>
                    <a:cxn ang="0">
                      <a:pos x="connsiteX3" y="connsiteY3"/>
                    </a:cxn>
                  </a:cxnLst>
                  <a:rect l="0" t="0" r="0" b="0"/>
                  <a:pathLst>
                    <a:path w="536875" h="165192">
                      <a:moveTo>
                        <a:pt x="0" y="82596"/>
                      </a:moveTo>
                      <a:cubicBezTo>
                        <a:pt x="0" y="36980"/>
                        <a:pt x="120184" y="0"/>
                        <a:pt x="268437" y="0"/>
                      </a:cubicBezTo>
                      <a:cubicBezTo>
                        <a:pt x="416691" y="0"/>
                        <a:pt x="536875" y="36980"/>
                        <a:pt x="536875" y="82596"/>
                      </a:cubicBezTo>
                      <a:cubicBezTo>
                        <a:pt x="536875" y="128213"/>
                        <a:pt x="416691" y="165192"/>
                        <a:pt x="268437" y="165192"/>
                      </a:cubicBezTo>
                      <a:cubicBezTo>
                        <a:pt x="120184" y="165192"/>
                        <a:pt x="0" y="128213"/>
                        <a:pt x="0" y="82596"/>
                      </a:cubicBezTo>
                      <a:close/>
                    </a:path>
                  </a:pathLst>
                </a:custGeom>
                <a:solidFill>
                  <a:srgbClr val="FFFF31"/>
                </a:solidFill>
                <a:ln w="7600" cap="flat">
                  <a:solidFill>
                    <a:srgbClr val="4C4C4C"/>
                  </a:solidFill>
                  <a:bevel/>
                </a:ln>
                <a:effectLst>
                  <a:innerShdw blurRad="40000" dist="21496" dir="13500000">
                    <a:srgbClr val="000000">
                      <a:alpha val="40000"/>
                    </a:srgbClr>
                  </a:innerShdw>
                </a:effectLst>
              </p:spPr>
            </p:sp>
          </p:grpSp>
          <p:cxnSp>
            <p:nvCxnSpPr>
              <p:cNvPr id="417" name="Line"/>
              <p:cNvCxnSpPr/>
              <p:nvPr/>
            </p:nvCxnSpPr>
            <p:spPr>
              <a:xfrm>
                <a:off x="3053445" y="2385517"/>
                <a:ext cx="522421" cy="0"/>
              </a:xfrm>
              <a:prstGeom prst="line">
                <a:avLst/>
              </a:prstGeom>
              <a:ln w="38000" cap="flat">
                <a:solidFill>
                  <a:srgbClr val="FFFF31"/>
                </a:solidFill>
                <a:bevel/>
              </a:ln>
            </p:spPr>
          </p:cxnSp>
        </p:grpSp>
        <p:grpSp>
          <p:nvGrpSpPr>
            <p:cNvPr id="424" name="Group 423"/>
            <p:cNvGrpSpPr/>
            <p:nvPr/>
          </p:nvGrpSpPr>
          <p:grpSpPr>
            <a:xfrm>
              <a:off x="3463350" y="2123819"/>
              <a:ext cx="262200" cy="182400"/>
              <a:chOff x="3463350" y="2123819"/>
              <a:chExt cx="262200" cy="182400"/>
            </a:xfrm>
          </p:grpSpPr>
          <p:cxnSp>
            <p:nvCxnSpPr>
              <p:cNvPr id="420" name="Line"/>
              <p:cNvCxnSpPr/>
              <p:nvPr/>
            </p:nvCxnSpPr>
            <p:spPr>
              <a:xfrm>
                <a:off x="3463350" y="2123819"/>
                <a:ext cx="262200" cy="0"/>
              </a:xfrm>
              <a:prstGeom prst="line">
                <a:avLst/>
              </a:prstGeom>
              <a:ln w="7600" cap="flat">
                <a:solidFill>
                  <a:srgbClr val="000000"/>
                </a:solidFill>
                <a:bevel/>
              </a:ln>
            </p:spPr>
          </p:cxnSp>
          <p:cxnSp>
            <p:nvCxnSpPr>
              <p:cNvPr id="421" name="Line"/>
              <p:cNvCxnSpPr/>
              <p:nvPr/>
            </p:nvCxnSpPr>
            <p:spPr>
              <a:xfrm rot="-9206097">
                <a:off x="3453033" y="2167519"/>
                <a:ext cx="195432" cy="0"/>
              </a:xfrm>
              <a:prstGeom prst="line">
                <a:avLst/>
              </a:prstGeom>
              <a:ln w="7600" cap="flat">
                <a:solidFill>
                  <a:srgbClr val="000000"/>
                </a:solidFill>
                <a:bevel/>
              </a:ln>
            </p:spPr>
          </p:cxnSp>
          <p:cxnSp>
            <p:nvCxnSpPr>
              <p:cNvPr id="422" name="Line"/>
              <p:cNvCxnSpPr/>
              <p:nvPr/>
            </p:nvCxnSpPr>
            <p:spPr>
              <a:xfrm rot="-1593903">
                <a:off x="3453033" y="2254919"/>
                <a:ext cx="195432" cy="0"/>
              </a:xfrm>
              <a:prstGeom prst="line">
                <a:avLst/>
              </a:prstGeom>
              <a:ln w="7600" cap="flat">
                <a:solidFill>
                  <a:srgbClr val="000000"/>
                </a:solidFill>
                <a:bevel/>
              </a:ln>
            </p:spPr>
          </p:cxnSp>
          <p:cxnSp>
            <p:nvCxnSpPr>
              <p:cNvPr id="423" name="Line"/>
              <p:cNvCxnSpPr/>
              <p:nvPr/>
            </p:nvCxnSpPr>
            <p:spPr>
              <a:xfrm rot="10800000">
                <a:off x="3467150" y="2298619"/>
                <a:ext cx="258400" cy="0"/>
              </a:xfrm>
              <a:prstGeom prst="line">
                <a:avLst/>
              </a:prstGeom>
              <a:ln w="7600" cap="flat">
                <a:solidFill>
                  <a:srgbClr val="000000"/>
                </a:solidFill>
                <a:bevel/>
              </a:ln>
            </p:spPr>
          </p:cxnSp>
        </p:grpSp>
        <p:cxnSp>
          <p:nvCxnSpPr>
            <p:cNvPr id="425" name="Line"/>
            <p:cNvCxnSpPr/>
            <p:nvPr/>
          </p:nvCxnSpPr>
          <p:spPr>
            <a:xfrm rot="5150414">
              <a:off x="2399799" y="3000352"/>
              <a:ext cx="139701" cy="0"/>
            </a:xfrm>
            <a:prstGeom prst="line">
              <a:avLst/>
            </a:prstGeom>
            <a:ln w="7600" cap="flat">
              <a:solidFill>
                <a:srgbClr val="4C4C4C"/>
              </a:solidFill>
              <a:bevel/>
            </a:ln>
          </p:spPr>
        </p:cxnSp>
        <p:cxnSp>
          <p:nvCxnSpPr>
            <p:cNvPr id="426" name="Line"/>
            <p:cNvCxnSpPr/>
            <p:nvPr/>
          </p:nvCxnSpPr>
          <p:spPr>
            <a:xfrm>
              <a:off x="2474717" y="3070019"/>
              <a:ext cx="304000" cy="0"/>
            </a:xfrm>
            <a:prstGeom prst="line">
              <a:avLst/>
            </a:prstGeom>
            <a:ln w="7600" cap="flat">
              <a:solidFill>
                <a:srgbClr val="4C4C4C"/>
              </a:solidFill>
              <a:bevel/>
            </a:ln>
          </p:spPr>
        </p:cxnSp>
        <p:cxnSp>
          <p:nvCxnSpPr>
            <p:cNvPr id="427" name="Line"/>
            <p:cNvCxnSpPr/>
            <p:nvPr/>
          </p:nvCxnSpPr>
          <p:spPr>
            <a:xfrm rot="-5400000">
              <a:off x="2307517" y="2598819"/>
              <a:ext cx="942400" cy="0"/>
            </a:xfrm>
            <a:prstGeom prst="line">
              <a:avLst/>
            </a:prstGeom>
            <a:ln w="7600" cap="flat">
              <a:solidFill>
                <a:srgbClr val="4C4C4C"/>
              </a:solidFill>
              <a:bevel/>
            </a:ln>
          </p:spPr>
        </p:cxnSp>
        <p:cxnSp>
          <p:nvCxnSpPr>
            <p:cNvPr id="428" name="Line"/>
            <p:cNvCxnSpPr>
              <a:stCxn id="413" idx="0"/>
            </p:cNvCxnSpPr>
            <p:nvPr/>
          </p:nvCxnSpPr>
          <p:spPr>
            <a:xfrm rot="10800000">
              <a:off x="2788850" y="2127618"/>
              <a:ext cx="258400" cy="0"/>
            </a:xfrm>
            <a:prstGeom prst="line">
              <a:avLst/>
            </a:prstGeom>
            <a:ln w="7600" cap="flat">
              <a:solidFill>
                <a:srgbClr val="4C4C4C"/>
              </a:solidFill>
              <a:bevel/>
              <a:headEnd type="stealth" w="med" len="med"/>
            </a:ln>
          </p:spPr>
        </p:cxnSp>
        <p:cxnSp>
          <p:nvCxnSpPr>
            <p:cNvPr id="429" name="Line"/>
            <p:cNvCxnSpPr>
              <a:stCxn id="412" idx="3"/>
              <a:endCxn id="430" idx="1"/>
            </p:cNvCxnSpPr>
            <p:nvPr/>
          </p:nvCxnSpPr>
          <p:spPr>
            <a:xfrm rot="5399997">
              <a:off x="2964367" y="2840298"/>
              <a:ext cx="702642" cy="0"/>
            </a:xfrm>
            <a:prstGeom prst="line">
              <a:avLst/>
            </a:prstGeom>
            <a:ln w="7600" cap="flat">
              <a:solidFill>
                <a:srgbClr val="4C4C4C"/>
              </a:solidFill>
              <a:bevel/>
              <a:tailEnd type="stealth" w="med" len="med"/>
            </a:ln>
          </p:spPr>
        </p:cxnSp>
        <p:sp>
          <p:nvSpPr>
            <p:cNvPr id="430" name="Rectangle"/>
            <p:cNvSpPr/>
            <p:nvPr/>
          </p:nvSpPr>
          <p:spPr>
            <a:xfrm>
              <a:off x="2905288" y="3191618"/>
              <a:ext cx="820802" cy="456001"/>
            </a:xfrm>
            <a:custGeom>
              <a:avLst/>
              <a:gdLst>
                <a:gd name="connsiteX0" fmla="*/ 0 w 820802"/>
                <a:gd name="connsiteY0" fmla="*/ 228000 h 456001"/>
                <a:gd name="connsiteX1" fmla="*/ 410401 w 820802"/>
                <a:gd name="connsiteY1" fmla="*/ 0 h 456001"/>
                <a:gd name="connsiteX2" fmla="*/ 820802 w 820802"/>
                <a:gd name="connsiteY2" fmla="*/ 228000 h 456001"/>
                <a:gd name="connsiteX3" fmla="*/ 410401 w 820802"/>
                <a:gd name="connsiteY3" fmla="*/ 456001 h 456001"/>
              </a:gdLst>
              <a:ahLst/>
              <a:cxnLst>
                <a:cxn ang="0">
                  <a:pos x="connsiteX0" y="connsiteY0"/>
                </a:cxn>
                <a:cxn ang="0">
                  <a:pos x="connsiteX1" y="connsiteY1"/>
                </a:cxn>
                <a:cxn ang="0">
                  <a:pos x="connsiteX2" y="connsiteY2"/>
                </a:cxn>
                <a:cxn ang="0">
                  <a:pos x="connsiteX3" y="connsiteY3"/>
                </a:cxn>
              </a:cxnLst>
              <a:rect l="l" t="t" r="r" b="b"/>
              <a:pathLst>
                <a:path w="820802" h="456001">
                  <a:moveTo>
                    <a:pt x="0" y="0"/>
                  </a:moveTo>
                  <a:lnTo>
                    <a:pt x="820802" y="0"/>
                  </a:lnTo>
                  <a:lnTo>
                    <a:pt x="820802" y="456001"/>
                  </a:lnTo>
                  <a:lnTo>
                    <a:pt x="0" y="456001"/>
                  </a:lnTo>
                  <a:lnTo>
                    <a:pt x="0" y="0"/>
                  </a:lnTo>
                  <a:close/>
                </a:path>
              </a:pathLst>
            </a:custGeom>
            <a:solidFill>
              <a:srgbClr val="FFFFFF"/>
            </a:solidFill>
            <a:ln w="7600" cap="flat">
              <a:solidFill>
                <a:srgbClr val="4C4C4C"/>
              </a:solidFill>
              <a:bevel/>
            </a:ln>
          </p:spPr>
          <p:txBody>
            <a:bodyPr wrap="square" lIns="21000" tIns="13500" rIns="21000" bIns="13500" rtlCol="0" anchor="ctr"/>
            <a:lstStyle/>
            <a:p>
              <a:pPr algn="ctr"/>
              <a:r>
                <a:rPr sz="570">
                  <a:solidFill>
                    <a:srgbClr val="303030"/>
                  </a:solidFill>
                  <a:latin typeface="Arial"/>
                </a:rPr>
                <a:t>Yeast Storage</a:t>
              </a:r>
            </a:p>
          </p:txBody>
        </p:sp>
        <p:grpSp>
          <p:nvGrpSpPr>
            <p:cNvPr id="431" name="Group 430"/>
            <p:cNvGrpSpPr/>
            <p:nvPr/>
          </p:nvGrpSpPr>
          <p:grpSpPr>
            <a:xfrm>
              <a:off x="2771070" y="4013348"/>
              <a:ext cx="1089237" cy="950990"/>
              <a:chOff x="2771070" y="4013348"/>
              <a:chExt cx="1089237" cy="950990"/>
            </a:xfrm>
          </p:grpSpPr>
          <p:grpSp>
            <p:nvGrpSpPr>
              <p:cNvPr id="432" name="Group 431"/>
              <p:cNvGrpSpPr/>
              <p:nvPr/>
            </p:nvGrpSpPr>
            <p:grpSpPr>
              <a:xfrm>
                <a:off x="2771070" y="4013348"/>
                <a:ext cx="1089237" cy="950990"/>
                <a:chOff x="2771070" y="4013348"/>
                <a:chExt cx="1089237" cy="950990"/>
              </a:xfrm>
            </p:grpSpPr>
            <p:sp>
              <p:nvSpPr>
                <p:cNvPr id="433" name="Ellipse"/>
                <p:cNvSpPr/>
                <p:nvPr/>
              </p:nvSpPr>
              <p:spPr>
                <a:xfrm>
                  <a:off x="2771072" y="4743819"/>
                  <a:ext cx="1068685" cy="220519"/>
                </a:xfrm>
                <a:custGeom>
                  <a:avLst/>
                  <a:gdLst>
                    <a:gd name="connsiteX0" fmla="*/ 0 w 1068685"/>
                    <a:gd name="connsiteY0" fmla="*/ 110260 h 220519"/>
                    <a:gd name="connsiteX1" fmla="*/ 534342 w 1068685"/>
                    <a:gd name="connsiteY1" fmla="*/ 0 h 220519"/>
                    <a:gd name="connsiteX2" fmla="*/ 1068685 w 1068685"/>
                    <a:gd name="connsiteY2" fmla="*/ 110260 h 220519"/>
                    <a:gd name="connsiteX3" fmla="*/ 534342 w 1068685"/>
                    <a:gd name="connsiteY3" fmla="*/ 220519 h 220519"/>
                  </a:gdLst>
                  <a:ahLst/>
                  <a:cxnLst>
                    <a:cxn ang="0">
                      <a:pos x="connsiteX0" y="connsiteY0"/>
                    </a:cxn>
                    <a:cxn ang="0">
                      <a:pos x="connsiteX1" y="connsiteY1"/>
                    </a:cxn>
                    <a:cxn ang="0">
                      <a:pos x="connsiteX2" y="connsiteY2"/>
                    </a:cxn>
                    <a:cxn ang="0">
                      <a:pos x="connsiteX3" y="connsiteY3"/>
                    </a:cxn>
                  </a:cxnLst>
                  <a:rect l="l" t="t" r="r" b="b"/>
                  <a:pathLst>
                    <a:path w="1068685" h="220519">
                      <a:moveTo>
                        <a:pt x="0" y="110260"/>
                      </a:moveTo>
                      <a:cubicBezTo>
                        <a:pt x="0" y="49365"/>
                        <a:pt x="239234" y="0"/>
                        <a:pt x="534342" y="0"/>
                      </a:cubicBezTo>
                      <a:cubicBezTo>
                        <a:pt x="829451" y="0"/>
                        <a:pt x="1068685" y="49365"/>
                        <a:pt x="1068685" y="110260"/>
                      </a:cubicBezTo>
                      <a:cubicBezTo>
                        <a:pt x="1068685" y="171154"/>
                        <a:pt x="829451" y="220519"/>
                        <a:pt x="534342" y="220519"/>
                      </a:cubicBezTo>
                      <a:cubicBezTo>
                        <a:pt x="239234" y="220519"/>
                        <a:pt x="0" y="171154"/>
                        <a:pt x="0" y="110260"/>
                      </a:cubicBezTo>
                      <a:close/>
                    </a:path>
                  </a:pathLst>
                </a:custGeom>
                <a:solidFill>
                  <a:srgbClr val="FF1418"/>
                </a:solidFill>
                <a:ln w="7600" cap="flat">
                  <a:solidFill>
                    <a:srgbClr val="000000"/>
                  </a:solidFill>
                  <a:bevel/>
                </a:ln>
                <a:effectLst>
                  <a:innerShdw blurRad="40000" dist="21496" dir="13500000">
                    <a:srgbClr val="000000">
                      <a:alpha val="40000"/>
                    </a:srgbClr>
                  </a:innerShdw>
                </a:effectLst>
              </p:spPr>
              <p:txBody>
                <a:bodyPr wrap="square" lIns="21000" tIns="13500" rIns="21000" bIns="13500" rtlCol="0" anchor="ctr"/>
                <a:lstStyle/>
                <a:p>
                  <a:pPr algn="ctr"/>
                  <a:r>
                    <a:rPr sz="570">
                      <a:solidFill>
                        <a:srgbClr val="303030"/>
                      </a:solidFill>
                      <a:latin typeface="Arial"/>
                    </a:rPr>
                    <a:t>`</a:t>
                  </a:r>
                </a:p>
              </p:txBody>
            </p:sp>
            <p:sp>
              <p:nvSpPr>
                <p:cNvPr id="434" name="Rectangle"/>
                <p:cNvSpPr/>
                <p:nvPr/>
              </p:nvSpPr>
              <p:spPr>
                <a:xfrm>
                  <a:off x="2771069" y="4123609"/>
                  <a:ext cx="1068685" cy="716688"/>
                </a:xfrm>
                <a:custGeom>
                  <a:avLst/>
                  <a:gdLst>
                    <a:gd name="connsiteX0" fmla="*/ 0 w 1068685"/>
                    <a:gd name="connsiteY0" fmla="*/ 358344 h 716688"/>
                    <a:gd name="connsiteX1" fmla="*/ 534342 w 1068685"/>
                    <a:gd name="connsiteY1" fmla="*/ 0 h 716688"/>
                    <a:gd name="connsiteX2" fmla="*/ 1068685 w 1068685"/>
                    <a:gd name="connsiteY2" fmla="*/ 358344 h 716688"/>
                    <a:gd name="connsiteX3" fmla="*/ 534342 w 1068685"/>
                    <a:gd name="connsiteY3" fmla="*/ 716688 h 716688"/>
                  </a:gdLst>
                  <a:ahLst/>
                  <a:cxnLst>
                    <a:cxn ang="0">
                      <a:pos x="connsiteX0" y="connsiteY0"/>
                    </a:cxn>
                    <a:cxn ang="0">
                      <a:pos x="connsiteX1" y="connsiteY1"/>
                    </a:cxn>
                    <a:cxn ang="0">
                      <a:pos x="connsiteX2" y="connsiteY2"/>
                    </a:cxn>
                    <a:cxn ang="0">
                      <a:pos x="connsiteX3" y="connsiteY3"/>
                    </a:cxn>
                  </a:cxnLst>
                  <a:rect l="l" t="t" r="r" b="b"/>
                  <a:pathLst>
                    <a:path w="1068685" h="716688">
                      <a:moveTo>
                        <a:pt x="0" y="0"/>
                      </a:moveTo>
                      <a:lnTo>
                        <a:pt x="1068685" y="0"/>
                      </a:lnTo>
                      <a:lnTo>
                        <a:pt x="1068685" y="716688"/>
                      </a:lnTo>
                      <a:lnTo>
                        <a:pt x="0" y="716688"/>
                      </a:lnTo>
                      <a:lnTo>
                        <a:pt x="0" y="0"/>
                      </a:lnTo>
                      <a:close/>
                    </a:path>
                  </a:pathLst>
                </a:custGeom>
                <a:solidFill>
                  <a:srgbClr val="FF1418"/>
                </a:solidFill>
                <a:ln w="7600" cap="flat">
                  <a:solidFill>
                    <a:srgbClr val="000000"/>
                  </a:solidFill>
                  <a:bevel/>
                </a:ln>
                <a:effectLst>
                  <a:innerShdw blurRad="40000" dist="21496" dir="13500000">
                    <a:srgbClr val="000000">
                      <a:alpha val="40000"/>
                    </a:srgbClr>
                  </a:innerShdw>
                </a:effectLst>
              </p:spPr>
              <p:txBody>
                <a:bodyPr wrap="square" lIns="21000" tIns="13500" rIns="21000" bIns="13500" rtlCol="0" anchor="ctr"/>
                <a:lstStyle/>
                <a:p>
                  <a:pPr algn="ctr"/>
                  <a:r>
                    <a:rPr sz="570">
                      <a:solidFill>
                        <a:srgbClr val="FFFFFF"/>
                      </a:solidFill>
                      <a:latin typeface="Arial"/>
                    </a:rPr>
                    <a:t>Fermentation Tank</a:t>
                  </a:r>
                </a:p>
              </p:txBody>
            </p:sp>
            <p:cxnSp>
              <p:nvCxnSpPr>
                <p:cNvPr id="435" name="Line"/>
                <p:cNvCxnSpPr>
                  <a:stCxn id="437" idx="0"/>
                  <a:endCxn id="433" idx="0"/>
                </p:cNvCxnSpPr>
                <p:nvPr/>
              </p:nvCxnSpPr>
              <p:spPr>
                <a:xfrm rot="5400000">
                  <a:off x="2405836" y="4488843"/>
                  <a:ext cx="730470" cy="0"/>
                </a:xfrm>
                <a:prstGeom prst="line">
                  <a:avLst/>
                </a:prstGeom>
                <a:ln w="7600" cap="flat">
                  <a:solidFill>
                    <a:srgbClr val="000000"/>
                  </a:solidFill>
                  <a:bevel/>
                </a:ln>
              </p:spPr>
            </p:cxnSp>
            <p:cxnSp>
              <p:nvCxnSpPr>
                <p:cNvPr id="436" name="Line"/>
                <p:cNvCxnSpPr>
                  <a:stCxn id="437" idx="2"/>
                  <a:endCxn id="433" idx="2"/>
                </p:cNvCxnSpPr>
                <p:nvPr/>
              </p:nvCxnSpPr>
              <p:spPr>
                <a:xfrm rot="5400000">
                  <a:off x="3474521" y="4488843"/>
                  <a:ext cx="730470" cy="0"/>
                </a:xfrm>
                <a:prstGeom prst="line">
                  <a:avLst/>
                </a:prstGeom>
                <a:ln w="7600" cap="flat">
                  <a:solidFill>
                    <a:srgbClr val="000000"/>
                  </a:solidFill>
                  <a:bevel/>
                </a:ln>
              </p:spPr>
            </p:cxnSp>
            <p:sp>
              <p:nvSpPr>
                <p:cNvPr id="437" name="Ellipse"/>
                <p:cNvSpPr/>
                <p:nvPr/>
              </p:nvSpPr>
              <p:spPr>
                <a:xfrm>
                  <a:off x="2771072" y="4013348"/>
                  <a:ext cx="1068685" cy="220519"/>
                </a:xfrm>
                <a:custGeom>
                  <a:avLst/>
                  <a:gdLst>
                    <a:gd name="connsiteX0" fmla="*/ 0 w 1068685"/>
                    <a:gd name="connsiteY0" fmla="*/ 110260 h 220519"/>
                    <a:gd name="connsiteX1" fmla="*/ 534342 w 1068685"/>
                    <a:gd name="connsiteY1" fmla="*/ 0 h 220519"/>
                    <a:gd name="connsiteX2" fmla="*/ 1068685 w 1068685"/>
                    <a:gd name="connsiteY2" fmla="*/ 110260 h 220519"/>
                    <a:gd name="connsiteX3" fmla="*/ 534342 w 1068685"/>
                    <a:gd name="connsiteY3" fmla="*/ 220519 h 220519"/>
                  </a:gdLst>
                  <a:ahLst/>
                  <a:cxnLst>
                    <a:cxn ang="0">
                      <a:pos x="connsiteX0" y="connsiteY0"/>
                    </a:cxn>
                    <a:cxn ang="0">
                      <a:pos x="connsiteX1" y="connsiteY1"/>
                    </a:cxn>
                    <a:cxn ang="0">
                      <a:pos x="connsiteX2" y="connsiteY2"/>
                    </a:cxn>
                    <a:cxn ang="0">
                      <a:pos x="connsiteX3" y="connsiteY3"/>
                    </a:cxn>
                  </a:cxnLst>
                  <a:rect l="0" t="0" r="0" b="0"/>
                  <a:pathLst>
                    <a:path w="1068685" h="220519">
                      <a:moveTo>
                        <a:pt x="0" y="110260"/>
                      </a:moveTo>
                      <a:cubicBezTo>
                        <a:pt x="0" y="49365"/>
                        <a:pt x="239234" y="0"/>
                        <a:pt x="534342" y="0"/>
                      </a:cubicBezTo>
                      <a:cubicBezTo>
                        <a:pt x="829451" y="0"/>
                        <a:pt x="1068685" y="49365"/>
                        <a:pt x="1068685" y="110260"/>
                      </a:cubicBezTo>
                      <a:cubicBezTo>
                        <a:pt x="1068685" y="171154"/>
                        <a:pt x="829451" y="220519"/>
                        <a:pt x="534342" y="220519"/>
                      </a:cubicBezTo>
                      <a:cubicBezTo>
                        <a:pt x="239234" y="220519"/>
                        <a:pt x="0" y="171154"/>
                        <a:pt x="0" y="110260"/>
                      </a:cubicBezTo>
                      <a:close/>
                    </a:path>
                  </a:pathLst>
                </a:custGeom>
                <a:solidFill>
                  <a:srgbClr val="FF1418"/>
                </a:solidFill>
                <a:ln w="7600" cap="flat">
                  <a:solidFill>
                    <a:srgbClr val="000000"/>
                  </a:solidFill>
                  <a:bevel/>
                </a:ln>
                <a:effectLst>
                  <a:innerShdw blurRad="40000" dist="21496" dir="13500000">
                    <a:srgbClr val="000000">
                      <a:alpha val="40000"/>
                    </a:srgbClr>
                  </a:innerShdw>
                </a:effectLst>
              </p:spPr>
            </p:sp>
          </p:grpSp>
          <p:cxnSp>
            <p:nvCxnSpPr>
              <p:cNvPr id="438" name="Line"/>
              <p:cNvCxnSpPr/>
              <p:nvPr/>
            </p:nvCxnSpPr>
            <p:spPr>
              <a:xfrm>
                <a:off x="2783402" y="4826227"/>
                <a:ext cx="1039913" cy="0"/>
              </a:xfrm>
              <a:prstGeom prst="line">
                <a:avLst/>
              </a:prstGeom>
              <a:ln w="38000" cap="flat">
                <a:solidFill>
                  <a:srgbClr val="FF1418"/>
                </a:solidFill>
                <a:bevel/>
              </a:ln>
            </p:spPr>
          </p:cxnSp>
        </p:grpSp>
        <p:grpSp>
          <p:nvGrpSpPr>
            <p:cNvPr id="439" name="Group 438"/>
            <p:cNvGrpSpPr/>
            <p:nvPr/>
          </p:nvGrpSpPr>
          <p:grpSpPr>
            <a:xfrm rot="5400000">
              <a:off x="3176989" y="4863619"/>
              <a:ext cx="262200" cy="182400"/>
              <a:chOff x="3176989" y="4863619"/>
              <a:chExt cx="262200" cy="182400"/>
            </a:xfrm>
          </p:grpSpPr>
          <p:cxnSp>
            <p:nvCxnSpPr>
              <p:cNvPr id="440" name="Line"/>
              <p:cNvCxnSpPr/>
              <p:nvPr/>
            </p:nvCxnSpPr>
            <p:spPr>
              <a:xfrm>
                <a:off x="3176989" y="4863619"/>
                <a:ext cx="262200" cy="0"/>
              </a:xfrm>
              <a:prstGeom prst="line">
                <a:avLst/>
              </a:prstGeom>
              <a:ln w="7600" cap="flat">
                <a:solidFill>
                  <a:srgbClr val="000000"/>
                </a:solidFill>
                <a:bevel/>
              </a:ln>
            </p:spPr>
          </p:cxnSp>
          <p:cxnSp>
            <p:nvCxnSpPr>
              <p:cNvPr id="441" name="Line"/>
              <p:cNvCxnSpPr/>
              <p:nvPr/>
            </p:nvCxnSpPr>
            <p:spPr>
              <a:xfrm rot="-9206100">
                <a:off x="3166673" y="4907319"/>
                <a:ext cx="195432" cy="0"/>
              </a:xfrm>
              <a:prstGeom prst="line">
                <a:avLst/>
              </a:prstGeom>
              <a:ln w="7600" cap="flat">
                <a:solidFill>
                  <a:srgbClr val="000000"/>
                </a:solidFill>
                <a:bevel/>
              </a:ln>
            </p:spPr>
          </p:cxnSp>
          <p:cxnSp>
            <p:nvCxnSpPr>
              <p:cNvPr id="442" name="Line"/>
              <p:cNvCxnSpPr/>
              <p:nvPr/>
            </p:nvCxnSpPr>
            <p:spPr>
              <a:xfrm rot="-1593906">
                <a:off x="3166673" y="4994719"/>
                <a:ext cx="195432" cy="0"/>
              </a:xfrm>
              <a:prstGeom prst="line">
                <a:avLst/>
              </a:prstGeom>
              <a:ln w="7600" cap="flat">
                <a:solidFill>
                  <a:srgbClr val="000000"/>
                </a:solidFill>
                <a:bevel/>
              </a:ln>
            </p:spPr>
          </p:cxnSp>
          <p:cxnSp>
            <p:nvCxnSpPr>
              <p:cNvPr id="443" name="Line"/>
              <p:cNvCxnSpPr/>
              <p:nvPr/>
            </p:nvCxnSpPr>
            <p:spPr>
              <a:xfrm rot="10800000">
                <a:off x="3180789" y="5038419"/>
                <a:ext cx="258400" cy="0"/>
              </a:xfrm>
              <a:prstGeom prst="line">
                <a:avLst/>
              </a:prstGeom>
              <a:ln w="7600" cap="flat">
                <a:solidFill>
                  <a:srgbClr val="000000"/>
                </a:solidFill>
                <a:bevel/>
              </a:ln>
            </p:spPr>
          </p:cxnSp>
        </p:grpSp>
        <p:cxnSp>
          <p:nvCxnSpPr>
            <p:cNvPr id="444" name="Line"/>
            <p:cNvCxnSpPr>
              <a:stCxn id="430" idx="3"/>
              <a:endCxn id="434" idx="1"/>
            </p:cNvCxnSpPr>
            <p:nvPr/>
          </p:nvCxnSpPr>
          <p:spPr>
            <a:xfrm rot="5474210">
              <a:off x="3072500" y="3885614"/>
              <a:ext cx="476100" cy="0"/>
            </a:xfrm>
            <a:prstGeom prst="line">
              <a:avLst/>
            </a:prstGeom>
            <a:ln w="7600" cap="flat">
              <a:solidFill>
                <a:srgbClr val="000000"/>
              </a:solidFill>
              <a:bevel/>
              <a:tailEnd type="stealth" w="med" len="med"/>
            </a:ln>
          </p:spPr>
        </p:cxnSp>
        <p:cxnSp>
          <p:nvCxnSpPr>
            <p:cNvPr id="445" name="Line"/>
            <p:cNvCxnSpPr/>
            <p:nvPr/>
          </p:nvCxnSpPr>
          <p:spPr>
            <a:xfrm rot="-5400000">
              <a:off x="2864850" y="3982019"/>
              <a:ext cx="304000" cy="0"/>
            </a:xfrm>
            <a:prstGeom prst="line">
              <a:avLst/>
            </a:prstGeom>
            <a:ln w="7600" cap="flat">
              <a:solidFill>
                <a:srgbClr val="000000"/>
              </a:solidFill>
              <a:bevel/>
            </a:ln>
          </p:spPr>
        </p:cxnSp>
        <p:cxnSp>
          <p:nvCxnSpPr>
            <p:cNvPr id="446" name="Line"/>
            <p:cNvCxnSpPr>
              <a:stCxn id="447" idx="11"/>
            </p:cNvCxnSpPr>
            <p:nvPr/>
          </p:nvCxnSpPr>
          <p:spPr>
            <a:xfrm>
              <a:off x="2456983" y="3831010"/>
              <a:ext cx="559867" cy="0"/>
            </a:xfrm>
            <a:prstGeom prst="line">
              <a:avLst/>
            </a:prstGeom>
            <a:ln w="7600" cap="flat">
              <a:solidFill>
                <a:srgbClr val="4C4C4C"/>
              </a:solidFill>
              <a:bevel/>
              <a:headEnd type="stealth" w="med" len="med"/>
            </a:ln>
          </p:spPr>
        </p:cxnSp>
        <p:sp>
          <p:nvSpPr>
            <p:cNvPr id="447" name="Column"/>
            <p:cNvSpPr/>
            <p:nvPr/>
          </p:nvSpPr>
          <p:spPr>
            <a:xfrm>
              <a:off x="2178316" y="3558402"/>
              <a:ext cx="278666" cy="545217"/>
            </a:xfrm>
            <a:custGeom>
              <a:avLst/>
              <a:gdLst>
                <a:gd name="connsiteX0" fmla="*/ 139333 w 278666"/>
                <a:gd name="connsiteY0" fmla="*/ 272608 h 545217"/>
                <a:gd name="connsiteX1" fmla="*/ 0 w 278666"/>
                <a:gd name="connsiteY1" fmla="*/ 477065 h 545217"/>
                <a:gd name="connsiteX2" fmla="*/ 0 w 278666"/>
                <a:gd name="connsiteY2" fmla="*/ 408913 h 545217"/>
                <a:gd name="connsiteX3" fmla="*/ 0 w 278666"/>
                <a:gd name="connsiteY3" fmla="*/ 340760 h 545217"/>
                <a:gd name="connsiteX4" fmla="*/ 0 w 278666"/>
                <a:gd name="connsiteY4" fmla="*/ 272608 h 545217"/>
                <a:gd name="connsiteX5" fmla="*/ 0 w 278666"/>
                <a:gd name="connsiteY5" fmla="*/ 204456 h 545217"/>
                <a:gd name="connsiteX6" fmla="*/ 0 w 278666"/>
                <a:gd name="connsiteY6" fmla="*/ 136304 h 545217"/>
                <a:gd name="connsiteX7" fmla="*/ 0 w 278666"/>
                <a:gd name="connsiteY7" fmla="*/ 68152 h 545217"/>
                <a:gd name="connsiteX8" fmla="*/ 278666 w 278666"/>
                <a:gd name="connsiteY8" fmla="*/ 68152 h 545217"/>
                <a:gd name="connsiteX9" fmla="*/ 278666 w 278666"/>
                <a:gd name="connsiteY9" fmla="*/ 136304 h 545217"/>
                <a:gd name="connsiteX10" fmla="*/ 278666 w 278666"/>
                <a:gd name="connsiteY10" fmla="*/ 204456 h 545217"/>
                <a:gd name="connsiteX11" fmla="*/ 278666 w 278666"/>
                <a:gd name="connsiteY11" fmla="*/ 272608 h 545217"/>
                <a:gd name="connsiteX12" fmla="*/ 278666 w 278666"/>
                <a:gd name="connsiteY12" fmla="*/ 340760 h 545217"/>
                <a:gd name="connsiteX13" fmla="*/ 278666 w 278666"/>
                <a:gd name="connsiteY13" fmla="*/ 408913 h 545217"/>
                <a:gd name="connsiteX14" fmla="*/ 278666 w 278666"/>
                <a:gd name="connsiteY14" fmla="*/ 477065 h 545217"/>
                <a:gd name="connsiteX15" fmla="*/ 139333 w 278666"/>
                <a:gd name="connsiteY15" fmla="*/ 545217 h 545217"/>
                <a:gd name="connsiteX16" fmla="*/ 139333 w 278666"/>
                <a:gd name="connsiteY16" fmla="*/ 0 h 54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0" t="0" r="0" b="0"/>
              <a:pathLst>
                <a:path w="278666" h="545217">
                  <a:moveTo>
                    <a:pt x="0" y="475550"/>
                  </a:moveTo>
                  <a:cubicBezTo>
                    <a:pt x="12249" y="515894"/>
                    <a:pt x="70895" y="545217"/>
                    <a:pt x="139333" y="545217"/>
                  </a:cubicBezTo>
                  <a:cubicBezTo>
                    <a:pt x="207771" y="545217"/>
                    <a:pt x="266418" y="515894"/>
                    <a:pt x="278666" y="475550"/>
                  </a:cubicBezTo>
                  <a:lnTo>
                    <a:pt x="278666" y="69667"/>
                  </a:lnTo>
                  <a:cubicBezTo>
                    <a:pt x="266418" y="29323"/>
                    <a:pt x="207771" y="0"/>
                    <a:pt x="139333" y="0"/>
                  </a:cubicBezTo>
                  <a:cubicBezTo>
                    <a:pt x="70895" y="0"/>
                    <a:pt x="12249" y="29323"/>
                    <a:pt x="0" y="69667"/>
                  </a:cubicBezTo>
                  <a:lnTo>
                    <a:pt x="0" y="475550"/>
                  </a:lnTo>
                  <a:close/>
                </a:path>
                <a:path w="278666" h="545217" fill="none">
                  <a:moveTo>
                    <a:pt x="0" y="475550"/>
                  </a:moveTo>
                  <a:lnTo>
                    <a:pt x="278666" y="475550"/>
                  </a:lnTo>
                </a:path>
                <a:path w="278666" h="545217" fill="none">
                  <a:moveTo>
                    <a:pt x="0" y="69667"/>
                  </a:moveTo>
                  <a:lnTo>
                    <a:pt x="278666" y="69667"/>
                  </a:lnTo>
                </a:path>
              </a:pathLst>
            </a:custGeom>
            <a:solidFill>
              <a:srgbClr val="F2F2F2"/>
            </a:solidFill>
            <a:ln w="7600" cap="flat">
              <a:solidFill>
                <a:srgbClr val="000000"/>
              </a:solidFill>
              <a:bevel/>
            </a:ln>
          </p:spPr>
        </p:sp>
        <p:cxnSp>
          <p:nvCxnSpPr>
            <p:cNvPr id="448" name="Line"/>
            <p:cNvCxnSpPr>
              <a:stCxn id="447" idx="15"/>
            </p:cNvCxnSpPr>
            <p:nvPr/>
          </p:nvCxnSpPr>
          <p:spPr>
            <a:xfrm rot="5400000">
              <a:off x="2225954" y="4195314"/>
              <a:ext cx="183392" cy="0"/>
            </a:xfrm>
            <a:prstGeom prst="line">
              <a:avLst/>
            </a:prstGeom>
            <a:ln w="7600" cap="flat">
              <a:solidFill>
                <a:srgbClr val="4C4C4C"/>
              </a:solidFill>
              <a:bevel/>
            </a:ln>
          </p:spPr>
        </p:cxnSp>
        <p:cxnSp>
          <p:nvCxnSpPr>
            <p:cNvPr id="449" name="Line"/>
            <p:cNvCxnSpPr/>
            <p:nvPr/>
          </p:nvCxnSpPr>
          <p:spPr>
            <a:xfrm>
              <a:off x="2104850" y="4286019"/>
              <a:ext cx="212800" cy="0"/>
            </a:xfrm>
            <a:prstGeom prst="line">
              <a:avLst/>
            </a:prstGeom>
            <a:ln w="7600" cap="flat">
              <a:solidFill>
                <a:srgbClr val="4C4C4C"/>
              </a:solidFill>
              <a:bevel/>
            </a:ln>
          </p:spPr>
        </p:cxnSp>
        <p:cxnSp>
          <p:nvCxnSpPr>
            <p:cNvPr id="450" name="Line"/>
            <p:cNvCxnSpPr/>
            <p:nvPr/>
          </p:nvCxnSpPr>
          <p:spPr>
            <a:xfrm rot="5400000">
              <a:off x="1854050" y="4035219"/>
              <a:ext cx="501600" cy="0"/>
            </a:xfrm>
            <a:prstGeom prst="line">
              <a:avLst/>
            </a:prstGeom>
            <a:ln w="7600" cap="flat">
              <a:solidFill>
                <a:srgbClr val="4C4C4C"/>
              </a:solidFill>
              <a:bevel/>
            </a:ln>
          </p:spPr>
        </p:cxnSp>
        <p:cxnSp>
          <p:nvCxnSpPr>
            <p:cNvPr id="451" name="Line"/>
            <p:cNvCxnSpPr/>
            <p:nvPr/>
          </p:nvCxnSpPr>
          <p:spPr>
            <a:xfrm>
              <a:off x="1831250" y="3787290"/>
              <a:ext cx="273600" cy="0"/>
            </a:xfrm>
            <a:prstGeom prst="line">
              <a:avLst/>
            </a:prstGeom>
            <a:ln w="7600" cap="flat">
              <a:solidFill>
                <a:srgbClr val="4C4C4C"/>
              </a:solidFill>
              <a:bevel/>
              <a:headEnd type="stealth" w="med" len="med"/>
            </a:ln>
          </p:spPr>
        </p:cxnSp>
        <p:cxnSp>
          <p:nvCxnSpPr>
            <p:cNvPr id="452" name="Line"/>
            <p:cNvCxnSpPr>
              <a:stCxn id="434" idx="2"/>
            </p:cNvCxnSpPr>
            <p:nvPr/>
          </p:nvCxnSpPr>
          <p:spPr>
            <a:xfrm>
              <a:off x="3839754" y="4481952"/>
              <a:ext cx="149896" cy="0"/>
            </a:xfrm>
            <a:prstGeom prst="line">
              <a:avLst/>
            </a:prstGeom>
            <a:ln w="7600" cap="flat">
              <a:solidFill>
                <a:srgbClr val="4C4C4C"/>
              </a:solidFill>
              <a:bevel/>
            </a:ln>
          </p:spPr>
        </p:cxnSp>
        <p:cxnSp>
          <p:nvCxnSpPr>
            <p:cNvPr id="453" name="Line"/>
            <p:cNvCxnSpPr/>
            <p:nvPr/>
          </p:nvCxnSpPr>
          <p:spPr>
            <a:xfrm rot="5400000">
              <a:off x="3951795" y="4113356"/>
              <a:ext cx="760000" cy="0"/>
            </a:xfrm>
            <a:prstGeom prst="line">
              <a:avLst/>
            </a:prstGeom>
            <a:ln w="7600" cap="flat">
              <a:solidFill>
                <a:srgbClr val="4C4C4C"/>
              </a:solidFill>
              <a:bevel/>
            </a:ln>
          </p:spPr>
        </p:cxnSp>
        <p:cxnSp>
          <p:nvCxnSpPr>
            <p:cNvPr id="454" name="Line"/>
            <p:cNvCxnSpPr/>
            <p:nvPr/>
          </p:nvCxnSpPr>
          <p:spPr>
            <a:xfrm rot="10800000">
              <a:off x="4331795" y="3733356"/>
              <a:ext cx="197600" cy="0"/>
            </a:xfrm>
            <a:prstGeom prst="line">
              <a:avLst/>
            </a:prstGeom>
            <a:ln w="7600" cap="flat">
              <a:solidFill>
                <a:srgbClr val="4C4C4C"/>
              </a:solidFill>
              <a:bevel/>
            </a:ln>
          </p:spPr>
        </p:cxnSp>
        <p:sp>
          <p:nvSpPr>
            <p:cNvPr id="455" name="Heat exchanger"/>
            <p:cNvSpPr/>
            <p:nvPr/>
          </p:nvSpPr>
          <p:spPr>
            <a:xfrm rot="5400000">
              <a:off x="3989650" y="4390060"/>
              <a:ext cx="212800" cy="212800"/>
            </a:xfrm>
            <a:custGeom>
              <a:avLst/>
              <a:gdLst>
                <a:gd name="connsiteX0" fmla="*/ 106400 w 212800"/>
                <a:gd name="connsiteY0" fmla="*/ 106400 h 212800"/>
                <a:gd name="connsiteX1" fmla="*/ 212800 w 212800"/>
                <a:gd name="connsiteY1" fmla="*/ 106400 h 212800"/>
                <a:gd name="connsiteX2" fmla="*/ 0 w 212800"/>
                <a:gd name="connsiteY2" fmla="*/ 106400 h 212800"/>
                <a:gd name="connsiteX3" fmla="*/ 106400 w 212800"/>
                <a:gd name="connsiteY3" fmla="*/ 0 h 212800"/>
                <a:gd name="connsiteX4" fmla="*/ 106400 w 212800"/>
                <a:gd name="connsiteY4" fmla="*/ 212800 h 212800"/>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212800" h="212800" fill="none">
                  <a:moveTo>
                    <a:pt x="212800" y="53200"/>
                  </a:moveTo>
                  <a:lnTo>
                    <a:pt x="53200" y="53200"/>
                  </a:lnTo>
                  <a:lnTo>
                    <a:pt x="159600" y="106400"/>
                  </a:lnTo>
                  <a:lnTo>
                    <a:pt x="53200" y="159600"/>
                  </a:lnTo>
                  <a:lnTo>
                    <a:pt x="212800" y="159600"/>
                  </a:lnTo>
                </a:path>
                <a:path w="212800" h="212800">
                  <a:moveTo>
                    <a:pt x="0" y="106400"/>
                  </a:moveTo>
                  <a:cubicBezTo>
                    <a:pt x="0" y="47637"/>
                    <a:pt x="47637" y="0"/>
                    <a:pt x="106400" y="0"/>
                  </a:cubicBezTo>
                  <a:cubicBezTo>
                    <a:pt x="165163" y="0"/>
                    <a:pt x="212800" y="47637"/>
                    <a:pt x="212800" y="106400"/>
                  </a:cubicBezTo>
                  <a:cubicBezTo>
                    <a:pt x="212800" y="165163"/>
                    <a:pt x="165163" y="212800"/>
                    <a:pt x="106400" y="212800"/>
                  </a:cubicBezTo>
                  <a:cubicBezTo>
                    <a:pt x="47637" y="212800"/>
                    <a:pt x="0" y="165163"/>
                    <a:pt x="0" y="106400"/>
                  </a:cubicBezTo>
                  <a:close/>
                </a:path>
              </a:pathLst>
            </a:custGeom>
            <a:solidFill>
              <a:srgbClr val="FFBF28"/>
            </a:solidFill>
            <a:ln w="7600" cap="flat">
              <a:solidFill>
                <a:srgbClr val="000000"/>
              </a:solidFill>
              <a:bevel/>
            </a:ln>
          </p:spPr>
        </p:sp>
        <p:cxnSp>
          <p:nvCxnSpPr>
            <p:cNvPr id="456" name="Line"/>
            <p:cNvCxnSpPr>
              <a:stCxn id="455" idx="3"/>
            </p:cNvCxnSpPr>
            <p:nvPr/>
          </p:nvCxnSpPr>
          <p:spPr>
            <a:xfrm>
              <a:off x="4202450" y="4496459"/>
              <a:ext cx="121600" cy="0"/>
            </a:xfrm>
            <a:prstGeom prst="line">
              <a:avLst/>
            </a:prstGeom>
            <a:ln w="7600" cap="flat">
              <a:solidFill>
                <a:srgbClr val="4C4C4C"/>
              </a:solidFill>
              <a:bevel/>
            </a:ln>
          </p:spPr>
        </p:cxnSp>
        <p:grpSp>
          <p:nvGrpSpPr>
            <p:cNvPr id="458" name="Tray column"/>
            <p:cNvGrpSpPr/>
            <p:nvPr/>
          </p:nvGrpSpPr>
          <p:grpSpPr>
            <a:xfrm>
              <a:off x="4529395" y="3212756"/>
              <a:ext cx="243200" cy="1041200"/>
              <a:chOff x="4529395" y="3212756"/>
              <a:chExt cx="243200" cy="1041200"/>
            </a:xfrm>
          </p:grpSpPr>
          <p:sp>
            <p:nvSpPr>
              <p:cNvPr id="459" name="Freeform 458"/>
              <p:cNvSpPr/>
              <p:nvPr/>
            </p:nvSpPr>
            <p:spPr>
              <a:xfrm>
                <a:off x="4529364" y="3212756"/>
                <a:ext cx="241409" cy="1041200"/>
              </a:xfrm>
              <a:custGeom>
                <a:avLst/>
                <a:gdLst/>
                <a:ahLst/>
                <a:cxnLst/>
                <a:rect l="0" t="0" r="0" b="0"/>
                <a:pathLst>
                  <a:path w="241409" h="1041200">
                    <a:moveTo>
                      <a:pt x="0" y="980848"/>
                    </a:moveTo>
                    <a:cubicBezTo>
                      <a:pt x="10611" y="1015797"/>
                      <a:pt x="61416" y="1041200"/>
                      <a:pt x="120704" y="1041200"/>
                    </a:cubicBezTo>
                    <a:cubicBezTo>
                      <a:pt x="179992" y="1041200"/>
                      <a:pt x="230798" y="1015797"/>
                      <a:pt x="241409" y="980848"/>
                    </a:cubicBezTo>
                    <a:lnTo>
                      <a:pt x="241409" y="60352"/>
                    </a:lnTo>
                    <a:cubicBezTo>
                      <a:pt x="230798" y="25403"/>
                      <a:pt x="179992" y="0"/>
                      <a:pt x="120704" y="0"/>
                    </a:cubicBezTo>
                    <a:cubicBezTo>
                      <a:pt x="61416" y="0"/>
                      <a:pt x="10611" y="25403"/>
                      <a:pt x="0" y="60352"/>
                    </a:cubicBezTo>
                    <a:lnTo>
                      <a:pt x="0" y="980848"/>
                    </a:lnTo>
                    <a:close/>
                  </a:path>
                </a:pathLst>
              </a:custGeom>
              <a:solidFill>
                <a:srgbClr val="E1A822"/>
              </a:solidFill>
              <a:ln w="7600" cap="flat">
                <a:solidFill>
                  <a:srgbClr val="000000"/>
                </a:solidFill>
                <a:bevel/>
              </a:ln>
              <a:effectLst>
                <a:innerShdw blurRad="40000" dist="21496" dir="13500000">
                  <a:srgbClr val="000000">
                    <a:alpha val="40000"/>
                  </a:srgbClr>
                </a:innerShdw>
              </a:effectLst>
            </p:spPr>
          </p:sp>
        </p:grpSp>
        <p:cxnSp>
          <p:nvCxnSpPr>
            <p:cNvPr id="463" name="Line"/>
            <p:cNvCxnSpPr>
              <a:stCxn id="413" idx="1"/>
            </p:cNvCxnSpPr>
            <p:nvPr/>
          </p:nvCxnSpPr>
          <p:spPr>
            <a:xfrm rot="-5400000">
              <a:off x="3178886" y="1722381"/>
              <a:ext cx="273600" cy="0"/>
            </a:xfrm>
            <a:prstGeom prst="line">
              <a:avLst/>
            </a:prstGeom>
            <a:ln w="7600" cap="flat">
              <a:solidFill>
                <a:srgbClr val="000000"/>
              </a:solidFill>
              <a:bevel/>
              <a:headEnd type="stealth" w="med" len="med"/>
            </a:ln>
          </p:spPr>
        </p:cxnSp>
        <p:sp>
          <p:nvSpPr>
            <p:cNvPr id="601" name="Text 601"/>
            <p:cNvSpPr txBox="1"/>
            <p:nvPr/>
          </p:nvSpPr>
          <p:spPr>
            <a:xfrm>
              <a:off x="2844488" y="1428418"/>
              <a:ext cx="942400" cy="212800"/>
            </a:xfrm>
            <a:prstGeom prst="rect">
              <a:avLst/>
            </a:prstGeom>
            <a:noFill/>
          </p:spPr>
          <p:txBody>
            <a:bodyPr wrap="square" lIns="21000" tIns="13500" rIns="21000" bIns="13500" rtlCol="0" anchor="ctr"/>
            <a:lstStyle/>
            <a:p>
              <a:pPr algn="ctr"/>
              <a:r>
                <a:rPr sz="570">
                  <a:solidFill>
                    <a:srgbClr val="303030"/>
                  </a:solidFill>
                  <a:latin typeface="Arial"/>
                </a:rPr>
                <a:t>Nutrients</a:t>
              </a:r>
            </a:p>
          </p:txBody>
        </p:sp>
        <p:cxnSp>
          <p:nvCxnSpPr>
            <p:cNvPr id="469" name="Line"/>
            <p:cNvCxnSpPr/>
            <p:nvPr/>
          </p:nvCxnSpPr>
          <p:spPr>
            <a:xfrm rot="-5400000">
              <a:off x="4561695" y="3123456"/>
              <a:ext cx="178600" cy="0"/>
            </a:xfrm>
            <a:prstGeom prst="line">
              <a:avLst/>
            </a:prstGeom>
            <a:ln w="7600" cap="flat">
              <a:solidFill>
                <a:srgbClr val="4C4C4C"/>
              </a:solidFill>
              <a:bevel/>
            </a:ln>
          </p:spPr>
        </p:cxnSp>
        <p:cxnSp>
          <p:nvCxnSpPr>
            <p:cNvPr id="470" name="Line"/>
            <p:cNvCxnSpPr>
              <a:stCxn id="471" idx="2"/>
            </p:cNvCxnSpPr>
            <p:nvPr/>
          </p:nvCxnSpPr>
          <p:spPr>
            <a:xfrm rot="10800000">
              <a:off x="4658595" y="3034156"/>
              <a:ext cx="152000" cy="0"/>
            </a:xfrm>
            <a:prstGeom prst="line">
              <a:avLst/>
            </a:prstGeom>
            <a:ln w="7600" cap="flat">
              <a:solidFill>
                <a:srgbClr val="4C4C4C"/>
              </a:solidFill>
              <a:bevel/>
            </a:ln>
          </p:spPr>
        </p:cxnSp>
        <p:sp>
          <p:nvSpPr>
            <p:cNvPr id="471" name="Heat exchanger 2"/>
            <p:cNvSpPr/>
            <p:nvPr/>
          </p:nvSpPr>
          <p:spPr>
            <a:xfrm>
              <a:off x="4810595" y="2939156"/>
              <a:ext cx="190000" cy="190000"/>
            </a:xfrm>
            <a:custGeom>
              <a:avLst/>
              <a:gdLst>
                <a:gd name="connsiteX0" fmla="*/ 95000 w 190000"/>
                <a:gd name="connsiteY0" fmla="*/ 95000 h 190000"/>
                <a:gd name="connsiteX1" fmla="*/ 190000 w 190000"/>
                <a:gd name="connsiteY1" fmla="*/ 95000 h 190000"/>
                <a:gd name="connsiteX2" fmla="*/ 0 w 190000"/>
                <a:gd name="connsiteY2" fmla="*/ 95000 h 190000"/>
                <a:gd name="connsiteX3" fmla="*/ 95000 w 190000"/>
                <a:gd name="connsiteY3" fmla="*/ 0 h 190000"/>
                <a:gd name="connsiteX4" fmla="*/ 95000 w 190000"/>
                <a:gd name="connsiteY4" fmla="*/ 190000 h 190000"/>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190000" h="190000" fill="none">
                  <a:moveTo>
                    <a:pt x="0" y="92500"/>
                  </a:moveTo>
                  <a:lnTo>
                    <a:pt x="23750" y="92500"/>
                  </a:lnTo>
                  <a:lnTo>
                    <a:pt x="71250" y="47500"/>
                  </a:lnTo>
                  <a:lnTo>
                    <a:pt x="123500" y="142500"/>
                  </a:lnTo>
                  <a:lnTo>
                    <a:pt x="166250" y="92500"/>
                  </a:lnTo>
                  <a:lnTo>
                    <a:pt x="190000" y="92500"/>
                  </a:lnTo>
                </a:path>
                <a:path w="190000" h="190000">
                  <a:moveTo>
                    <a:pt x="0" y="95000"/>
                  </a:moveTo>
                  <a:cubicBezTo>
                    <a:pt x="0" y="42533"/>
                    <a:pt x="42533" y="0"/>
                    <a:pt x="95000" y="0"/>
                  </a:cubicBezTo>
                  <a:cubicBezTo>
                    <a:pt x="147467" y="0"/>
                    <a:pt x="190000" y="42533"/>
                    <a:pt x="190000" y="95000"/>
                  </a:cubicBezTo>
                  <a:cubicBezTo>
                    <a:pt x="190000" y="147467"/>
                    <a:pt x="147467" y="190000"/>
                    <a:pt x="95000" y="190000"/>
                  </a:cubicBezTo>
                  <a:cubicBezTo>
                    <a:pt x="42533" y="190000"/>
                    <a:pt x="0" y="147467"/>
                    <a:pt x="0" y="95000"/>
                  </a:cubicBezTo>
                  <a:close/>
                </a:path>
              </a:pathLst>
            </a:custGeom>
            <a:solidFill>
              <a:srgbClr val="FF1418"/>
            </a:solidFill>
            <a:ln w="7600" cap="flat">
              <a:solidFill>
                <a:srgbClr val="000000"/>
              </a:solidFill>
              <a:bevel/>
            </a:ln>
          </p:spPr>
        </p:sp>
        <p:cxnSp>
          <p:nvCxnSpPr>
            <p:cNvPr id="473" name="Line"/>
            <p:cNvCxnSpPr>
              <a:endCxn id="471" idx="4"/>
            </p:cNvCxnSpPr>
            <p:nvPr/>
          </p:nvCxnSpPr>
          <p:spPr>
            <a:xfrm rot="-5400000">
              <a:off x="4618695" y="3416056"/>
              <a:ext cx="573800" cy="0"/>
            </a:xfrm>
            <a:prstGeom prst="line">
              <a:avLst/>
            </a:prstGeom>
            <a:ln w="7600" cap="flat">
              <a:solidFill>
                <a:srgbClr val="4C4C4C"/>
              </a:solidFill>
              <a:bevel/>
            </a:ln>
          </p:spPr>
        </p:cxnSp>
        <p:cxnSp>
          <p:nvCxnSpPr>
            <p:cNvPr id="474" name="Line"/>
            <p:cNvCxnSpPr/>
            <p:nvPr/>
          </p:nvCxnSpPr>
          <p:spPr>
            <a:xfrm rot="10800000">
              <a:off x="4909395" y="3702956"/>
              <a:ext cx="182400" cy="0"/>
            </a:xfrm>
            <a:prstGeom prst="line">
              <a:avLst/>
            </a:prstGeom>
            <a:ln w="7600" cap="flat">
              <a:solidFill>
                <a:srgbClr val="4C4C4C"/>
              </a:solidFill>
              <a:bevel/>
            </a:ln>
          </p:spPr>
        </p:cxnSp>
        <p:grpSp>
          <p:nvGrpSpPr>
            <p:cNvPr id="475" name="Tray column"/>
            <p:cNvGrpSpPr/>
            <p:nvPr/>
          </p:nvGrpSpPr>
          <p:grpSpPr>
            <a:xfrm>
              <a:off x="5091795" y="3182356"/>
              <a:ext cx="243200" cy="1041200"/>
              <a:chOff x="5091795" y="3182356"/>
              <a:chExt cx="243200" cy="1041200"/>
            </a:xfrm>
          </p:grpSpPr>
          <p:sp>
            <p:nvSpPr>
              <p:cNvPr id="476" name="Freeform 475"/>
              <p:cNvSpPr/>
              <p:nvPr/>
            </p:nvSpPr>
            <p:spPr>
              <a:xfrm>
                <a:off x="5091764" y="3182356"/>
                <a:ext cx="241409" cy="1041200"/>
              </a:xfrm>
              <a:custGeom>
                <a:avLst/>
                <a:gdLst/>
                <a:ahLst/>
                <a:cxnLst/>
                <a:rect l="0" t="0" r="0" b="0"/>
                <a:pathLst>
                  <a:path w="241409" h="1041200">
                    <a:moveTo>
                      <a:pt x="0" y="980848"/>
                    </a:moveTo>
                    <a:cubicBezTo>
                      <a:pt x="10612" y="1015798"/>
                      <a:pt x="61417" y="1041200"/>
                      <a:pt x="120704" y="1041200"/>
                    </a:cubicBezTo>
                    <a:cubicBezTo>
                      <a:pt x="179992" y="1041200"/>
                      <a:pt x="230797" y="1015798"/>
                      <a:pt x="241409" y="980848"/>
                    </a:cubicBezTo>
                    <a:lnTo>
                      <a:pt x="241409" y="60352"/>
                    </a:lnTo>
                    <a:cubicBezTo>
                      <a:pt x="230798" y="25403"/>
                      <a:pt x="179992" y="0"/>
                      <a:pt x="120704" y="0"/>
                    </a:cubicBezTo>
                    <a:cubicBezTo>
                      <a:pt x="61416" y="0"/>
                      <a:pt x="10611" y="25403"/>
                      <a:pt x="0" y="60352"/>
                    </a:cubicBezTo>
                    <a:lnTo>
                      <a:pt x="0" y="980848"/>
                    </a:lnTo>
                    <a:close/>
                  </a:path>
                </a:pathLst>
              </a:custGeom>
              <a:solidFill>
                <a:srgbClr val="FFDCAC"/>
              </a:solidFill>
              <a:ln w="7600" cap="flat">
                <a:solidFill>
                  <a:srgbClr val="000000"/>
                </a:solidFill>
                <a:bevel/>
              </a:ln>
              <a:effectLst>
                <a:innerShdw blurRad="40000" dist="21496" dir="13500000">
                  <a:srgbClr val="000000">
                    <a:alpha val="40000"/>
                  </a:srgbClr>
                </a:innerShdw>
              </a:effectLst>
            </p:spPr>
          </p:sp>
        </p:grpSp>
        <p:cxnSp>
          <p:nvCxnSpPr>
            <p:cNvPr id="477" name="Line"/>
            <p:cNvCxnSpPr>
              <a:stCxn id="322" idx="2"/>
              <a:endCxn id="308" idx="2"/>
            </p:cNvCxnSpPr>
            <p:nvPr/>
          </p:nvCxnSpPr>
          <p:spPr>
            <a:xfrm rot="10800000">
              <a:off x="706450" y="2948418"/>
              <a:ext cx="482599" cy="0"/>
            </a:xfrm>
            <a:prstGeom prst="line">
              <a:avLst/>
            </a:prstGeom>
            <a:ln w="7600" cap="flat">
              <a:solidFill>
                <a:srgbClr val="4C4C4C"/>
              </a:solidFill>
              <a:bevel/>
            </a:ln>
          </p:spPr>
        </p:cxnSp>
        <p:cxnSp>
          <p:nvCxnSpPr>
            <p:cNvPr id="478" name="Line"/>
            <p:cNvCxnSpPr/>
            <p:nvPr/>
          </p:nvCxnSpPr>
          <p:spPr>
            <a:xfrm>
              <a:off x="733050" y="2671018"/>
              <a:ext cx="395200" cy="0"/>
            </a:xfrm>
            <a:prstGeom prst="line">
              <a:avLst/>
            </a:prstGeom>
            <a:ln w="7600" cap="flat">
              <a:solidFill>
                <a:srgbClr val="00AEEE"/>
              </a:solidFill>
              <a:bevel/>
            </a:ln>
          </p:spPr>
        </p:cxnSp>
        <p:cxnSp>
          <p:nvCxnSpPr>
            <p:cNvPr id="479" name="Line"/>
            <p:cNvCxnSpPr/>
            <p:nvPr/>
          </p:nvCxnSpPr>
          <p:spPr>
            <a:xfrm>
              <a:off x="5334995" y="3922764"/>
              <a:ext cx="121455" cy="0"/>
            </a:xfrm>
            <a:prstGeom prst="line">
              <a:avLst/>
            </a:prstGeom>
            <a:ln w="7600" cap="flat">
              <a:solidFill>
                <a:srgbClr val="4C4C4C"/>
              </a:solidFill>
              <a:bevel/>
            </a:ln>
          </p:spPr>
        </p:cxnSp>
        <p:grpSp>
          <p:nvGrpSpPr>
            <p:cNvPr id="480" name="Tray column"/>
            <p:cNvGrpSpPr/>
            <p:nvPr/>
          </p:nvGrpSpPr>
          <p:grpSpPr>
            <a:xfrm rot="5400000">
              <a:off x="5600841" y="3671972"/>
              <a:ext cx="212803" cy="501585"/>
              <a:chOff x="5600841" y="3671972"/>
              <a:chExt cx="212803" cy="501585"/>
            </a:xfrm>
          </p:grpSpPr>
          <p:sp>
            <p:nvSpPr>
              <p:cNvPr id="481" name="Freeform 480"/>
              <p:cNvSpPr/>
              <p:nvPr/>
            </p:nvSpPr>
            <p:spPr>
              <a:xfrm>
                <a:off x="5600841" y="3671972"/>
                <a:ext cx="211236" cy="501585"/>
              </a:xfrm>
              <a:custGeom>
                <a:avLst/>
                <a:gdLst/>
                <a:ahLst/>
                <a:cxnLst/>
                <a:rect l="0" t="0" r="0" b="0"/>
                <a:pathLst>
                  <a:path w="211236" h="501585">
                    <a:moveTo>
                      <a:pt x="0" y="448776"/>
                    </a:moveTo>
                    <a:cubicBezTo>
                      <a:pt x="9285" y="479358"/>
                      <a:pt x="53740" y="501585"/>
                      <a:pt x="105618" y="501585"/>
                    </a:cubicBezTo>
                    <a:cubicBezTo>
                      <a:pt x="157496" y="501585"/>
                      <a:pt x="201951" y="479358"/>
                      <a:pt x="211236" y="448776"/>
                    </a:cubicBezTo>
                    <a:lnTo>
                      <a:pt x="211236" y="52809"/>
                    </a:lnTo>
                    <a:cubicBezTo>
                      <a:pt x="201951" y="22228"/>
                      <a:pt x="157496" y="0"/>
                      <a:pt x="105618" y="0"/>
                    </a:cubicBezTo>
                    <a:cubicBezTo>
                      <a:pt x="53740" y="0"/>
                      <a:pt x="9285" y="22228"/>
                      <a:pt x="0" y="52809"/>
                    </a:cubicBezTo>
                    <a:lnTo>
                      <a:pt x="0" y="448776"/>
                    </a:lnTo>
                    <a:close/>
                  </a:path>
                </a:pathLst>
              </a:custGeom>
              <a:solidFill>
                <a:srgbClr val="00AEEE"/>
              </a:solidFill>
              <a:ln w="7600" cap="flat">
                <a:solidFill>
                  <a:srgbClr val="000000"/>
                </a:solidFill>
                <a:bevel/>
              </a:ln>
              <a:effectLst>
                <a:innerShdw blurRad="40000">
                  <a:srgbClr val="000000">
                    <a:alpha val="40000"/>
                  </a:srgbClr>
                </a:innerShdw>
              </a:effectLst>
            </p:spPr>
          </p:sp>
        </p:grpSp>
        <p:grpSp>
          <p:nvGrpSpPr>
            <p:cNvPr id="486" name="Tray column"/>
            <p:cNvGrpSpPr/>
            <p:nvPr/>
          </p:nvGrpSpPr>
          <p:grpSpPr>
            <a:xfrm>
              <a:off x="6125250" y="3189956"/>
              <a:ext cx="243200" cy="1041200"/>
              <a:chOff x="6125250" y="3189956"/>
              <a:chExt cx="243200" cy="1041200"/>
            </a:xfrm>
          </p:grpSpPr>
          <p:sp>
            <p:nvSpPr>
              <p:cNvPr id="487" name="Freeform 486"/>
              <p:cNvSpPr/>
              <p:nvPr/>
            </p:nvSpPr>
            <p:spPr>
              <a:xfrm>
                <a:off x="6125219" y="3189956"/>
                <a:ext cx="241409" cy="1041200"/>
              </a:xfrm>
              <a:custGeom>
                <a:avLst/>
                <a:gdLst/>
                <a:ahLst/>
                <a:cxnLst/>
                <a:rect l="0" t="0" r="0" b="0"/>
                <a:pathLst>
                  <a:path w="241409" h="1041200">
                    <a:moveTo>
                      <a:pt x="0" y="980848"/>
                    </a:moveTo>
                    <a:cubicBezTo>
                      <a:pt x="10612" y="1015798"/>
                      <a:pt x="61417" y="1041200"/>
                      <a:pt x="120704" y="1041200"/>
                    </a:cubicBezTo>
                    <a:cubicBezTo>
                      <a:pt x="179992" y="1041200"/>
                      <a:pt x="230797" y="1015798"/>
                      <a:pt x="241409" y="980848"/>
                    </a:cubicBezTo>
                    <a:lnTo>
                      <a:pt x="241409" y="60352"/>
                    </a:lnTo>
                    <a:cubicBezTo>
                      <a:pt x="230798" y="25403"/>
                      <a:pt x="179992" y="0"/>
                      <a:pt x="120704" y="0"/>
                    </a:cubicBezTo>
                    <a:cubicBezTo>
                      <a:pt x="61416" y="0"/>
                      <a:pt x="10611" y="25403"/>
                      <a:pt x="0" y="60352"/>
                    </a:cubicBezTo>
                    <a:lnTo>
                      <a:pt x="0" y="980848"/>
                    </a:lnTo>
                    <a:close/>
                  </a:path>
                </a:pathLst>
              </a:custGeom>
              <a:solidFill>
                <a:srgbClr val="D7D7D7"/>
              </a:solidFill>
              <a:ln w="7600" cap="flat">
                <a:solidFill>
                  <a:srgbClr val="000000"/>
                </a:solidFill>
                <a:bevel/>
              </a:ln>
              <a:effectLst>
                <a:innerShdw blurRad="40000" dist="21496" dir="13500000">
                  <a:srgbClr val="000000">
                    <a:alpha val="40000"/>
                  </a:srgbClr>
                </a:innerShdw>
              </a:effectLst>
            </p:spPr>
          </p:sp>
        </p:grpSp>
        <p:cxnSp>
          <p:nvCxnSpPr>
            <p:cNvPr id="488" name="Line"/>
            <p:cNvCxnSpPr/>
            <p:nvPr/>
          </p:nvCxnSpPr>
          <p:spPr>
            <a:xfrm rot="-48351">
              <a:off x="5958028" y="3921606"/>
              <a:ext cx="164697" cy="0"/>
            </a:xfrm>
            <a:prstGeom prst="line">
              <a:avLst/>
            </a:prstGeom>
            <a:ln w="7600" cap="flat">
              <a:solidFill>
                <a:srgbClr val="4C4C4C"/>
              </a:solidFill>
              <a:bevel/>
            </a:ln>
          </p:spPr>
        </p:cxnSp>
        <p:cxnSp>
          <p:nvCxnSpPr>
            <p:cNvPr id="489" name="Line"/>
            <p:cNvCxnSpPr/>
            <p:nvPr/>
          </p:nvCxnSpPr>
          <p:spPr>
            <a:xfrm rot="5400000">
              <a:off x="4209363" y="4695587"/>
              <a:ext cx="883263" cy="0"/>
            </a:xfrm>
            <a:prstGeom prst="line">
              <a:avLst/>
            </a:prstGeom>
            <a:ln w="7600" cap="flat">
              <a:solidFill>
                <a:srgbClr val="4C4C4C"/>
              </a:solidFill>
              <a:bevel/>
              <a:tailEnd type="stealth" w="med" len="med"/>
            </a:ln>
          </p:spPr>
        </p:cxnSp>
        <p:cxnSp>
          <p:nvCxnSpPr>
            <p:cNvPr id="490" name="Line"/>
            <p:cNvCxnSpPr/>
            <p:nvPr/>
          </p:nvCxnSpPr>
          <p:spPr>
            <a:xfrm rot="5400000">
              <a:off x="4756563" y="4680387"/>
              <a:ext cx="913663" cy="0"/>
            </a:xfrm>
            <a:prstGeom prst="line">
              <a:avLst/>
            </a:prstGeom>
            <a:ln w="7600" cap="flat">
              <a:solidFill>
                <a:srgbClr val="4C4C4C"/>
              </a:solidFill>
              <a:bevel/>
              <a:tailEnd type="stealth" w="med" len="med"/>
            </a:ln>
          </p:spPr>
        </p:cxnSp>
        <p:cxnSp>
          <p:nvCxnSpPr>
            <p:cNvPr id="491" name="Line"/>
            <p:cNvCxnSpPr/>
            <p:nvPr/>
          </p:nvCxnSpPr>
          <p:spPr>
            <a:xfrm rot="5400000">
              <a:off x="5793819" y="4684187"/>
              <a:ext cx="906063" cy="0"/>
            </a:xfrm>
            <a:prstGeom prst="line">
              <a:avLst/>
            </a:prstGeom>
            <a:ln w="7600" cap="flat">
              <a:solidFill>
                <a:srgbClr val="4C4C4C"/>
              </a:solidFill>
              <a:bevel/>
              <a:tailEnd type="stealth" w="med" len="med"/>
            </a:ln>
          </p:spPr>
        </p:cxnSp>
        <p:sp>
          <p:nvSpPr>
            <p:cNvPr id="493" name="Heat exchanger"/>
            <p:cNvSpPr/>
            <p:nvPr/>
          </p:nvSpPr>
          <p:spPr>
            <a:xfrm>
              <a:off x="4799195" y="4382444"/>
              <a:ext cx="212800" cy="212800"/>
            </a:xfrm>
            <a:custGeom>
              <a:avLst/>
              <a:gdLst>
                <a:gd name="connsiteX0" fmla="*/ 106400 w 212800"/>
                <a:gd name="connsiteY0" fmla="*/ 106400 h 212800"/>
                <a:gd name="connsiteX1" fmla="*/ 212800 w 212800"/>
                <a:gd name="connsiteY1" fmla="*/ 106400 h 212800"/>
                <a:gd name="connsiteX2" fmla="*/ 0 w 212800"/>
                <a:gd name="connsiteY2" fmla="*/ 106400 h 212800"/>
                <a:gd name="connsiteX3" fmla="*/ 106400 w 212800"/>
                <a:gd name="connsiteY3" fmla="*/ 0 h 212800"/>
                <a:gd name="connsiteX4" fmla="*/ 106400 w 212800"/>
                <a:gd name="connsiteY4" fmla="*/ 212800 h 212800"/>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212800" h="212800" fill="none">
                  <a:moveTo>
                    <a:pt x="212800" y="53200"/>
                  </a:moveTo>
                  <a:lnTo>
                    <a:pt x="53200" y="53200"/>
                  </a:lnTo>
                  <a:lnTo>
                    <a:pt x="159600" y="106400"/>
                  </a:lnTo>
                  <a:lnTo>
                    <a:pt x="53200" y="159600"/>
                  </a:lnTo>
                  <a:lnTo>
                    <a:pt x="212800" y="159600"/>
                  </a:lnTo>
                </a:path>
                <a:path w="212800" h="212800">
                  <a:moveTo>
                    <a:pt x="0" y="106400"/>
                  </a:moveTo>
                  <a:cubicBezTo>
                    <a:pt x="0" y="47637"/>
                    <a:pt x="47637" y="0"/>
                    <a:pt x="106400" y="0"/>
                  </a:cubicBezTo>
                  <a:cubicBezTo>
                    <a:pt x="165163" y="0"/>
                    <a:pt x="212800" y="47637"/>
                    <a:pt x="212800" y="106400"/>
                  </a:cubicBezTo>
                  <a:cubicBezTo>
                    <a:pt x="212800" y="165163"/>
                    <a:pt x="165163" y="212800"/>
                    <a:pt x="106400" y="212800"/>
                  </a:cubicBezTo>
                  <a:cubicBezTo>
                    <a:pt x="47637" y="212800"/>
                    <a:pt x="0" y="165163"/>
                    <a:pt x="0" y="106400"/>
                  </a:cubicBezTo>
                  <a:close/>
                </a:path>
              </a:pathLst>
            </a:custGeom>
            <a:solidFill>
              <a:srgbClr val="FFBF28"/>
            </a:solidFill>
            <a:ln w="7600" cap="flat">
              <a:solidFill>
                <a:srgbClr val="000000"/>
              </a:solidFill>
              <a:bevel/>
            </a:ln>
          </p:spPr>
        </p:sp>
        <p:cxnSp>
          <p:nvCxnSpPr>
            <p:cNvPr id="495" name="Line"/>
            <p:cNvCxnSpPr>
              <a:stCxn id="493" idx="4"/>
            </p:cNvCxnSpPr>
            <p:nvPr/>
          </p:nvCxnSpPr>
          <p:spPr>
            <a:xfrm rot="5400000">
              <a:off x="4862607" y="4638231"/>
              <a:ext cx="85975" cy="0"/>
            </a:xfrm>
            <a:prstGeom prst="line">
              <a:avLst/>
            </a:prstGeom>
            <a:ln w="7600" cap="flat">
              <a:solidFill>
                <a:srgbClr val="4C4C4C"/>
              </a:solidFill>
              <a:bevel/>
            </a:ln>
          </p:spPr>
        </p:cxnSp>
        <p:cxnSp>
          <p:nvCxnSpPr>
            <p:cNvPr id="496" name="Line"/>
            <p:cNvCxnSpPr>
              <a:stCxn id="493" idx="3"/>
            </p:cNvCxnSpPr>
            <p:nvPr/>
          </p:nvCxnSpPr>
          <p:spPr>
            <a:xfrm rot="-5400000">
              <a:off x="4750982" y="4227831"/>
              <a:ext cx="309225" cy="0"/>
            </a:xfrm>
            <a:prstGeom prst="line">
              <a:avLst/>
            </a:prstGeom>
            <a:ln w="7600" cap="flat">
              <a:solidFill>
                <a:srgbClr val="4C4C4C"/>
              </a:solidFill>
              <a:bevel/>
            </a:ln>
          </p:spPr>
        </p:cxnSp>
        <p:cxnSp>
          <p:nvCxnSpPr>
            <p:cNvPr id="497" name="Line"/>
            <p:cNvCxnSpPr/>
            <p:nvPr/>
          </p:nvCxnSpPr>
          <p:spPr>
            <a:xfrm>
              <a:off x="4772450" y="4073219"/>
              <a:ext cx="136800" cy="0"/>
            </a:xfrm>
            <a:prstGeom prst="line">
              <a:avLst/>
            </a:prstGeom>
            <a:ln w="7600" cap="flat">
              <a:solidFill>
                <a:srgbClr val="4C4C4C"/>
              </a:solidFill>
              <a:bevel/>
            </a:ln>
          </p:spPr>
        </p:cxnSp>
        <p:cxnSp>
          <p:nvCxnSpPr>
            <p:cNvPr id="498" name="Line"/>
            <p:cNvCxnSpPr/>
            <p:nvPr/>
          </p:nvCxnSpPr>
          <p:spPr>
            <a:xfrm>
              <a:off x="4650850" y="4681219"/>
              <a:ext cx="258400" cy="0"/>
            </a:xfrm>
            <a:prstGeom prst="line">
              <a:avLst/>
            </a:prstGeom>
            <a:ln w="7600" cap="flat">
              <a:solidFill>
                <a:srgbClr val="4C4C4C"/>
              </a:solidFill>
              <a:bevel/>
            </a:ln>
          </p:spPr>
        </p:cxnSp>
        <p:sp>
          <p:nvSpPr>
            <p:cNvPr id="501" name="Heat exchanger"/>
            <p:cNvSpPr/>
            <p:nvPr/>
          </p:nvSpPr>
          <p:spPr>
            <a:xfrm>
              <a:off x="5355801" y="4391947"/>
              <a:ext cx="212800" cy="212800"/>
            </a:xfrm>
            <a:custGeom>
              <a:avLst/>
              <a:gdLst>
                <a:gd name="connsiteX0" fmla="*/ 106400 w 212800"/>
                <a:gd name="connsiteY0" fmla="*/ 106400 h 212800"/>
                <a:gd name="connsiteX1" fmla="*/ 212800 w 212800"/>
                <a:gd name="connsiteY1" fmla="*/ 106400 h 212800"/>
                <a:gd name="connsiteX2" fmla="*/ 0 w 212800"/>
                <a:gd name="connsiteY2" fmla="*/ 106400 h 212800"/>
                <a:gd name="connsiteX3" fmla="*/ 106400 w 212800"/>
                <a:gd name="connsiteY3" fmla="*/ 0 h 212800"/>
                <a:gd name="connsiteX4" fmla="*/ 106400 w 212800"/>
                <a:gd name="connsiteY4" fmla="*/ 212800 h 212800"/>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212800" h="212800" fill="none">
                  <a:moveTo>
                    <a:pt x="212800" y="53200"/>
                  </a:moveTo>
                  <a:lnTo>
                    <a:pt x="53200" y="53200"/>
                  </a:lnTo>
                  <a:lnTo>
                    <a:pt x="159600" y="106400"/>
                  </a:lnTo>
                  <a:lnTo>
                    <a:pt x="53200" y="159600"/>
                  </a:lnTo>
                  <a:lnTo>
                    <a:pt x="212800" y="159600"/>
                  </a:lnTo>
                </a:path>
                <a:path w="212800" h="212800">
                  <a:moveTo>
                    <a:pt x="0" y="106400"/>
                  </a:moveTo>
                  <a:cubicBezTo>
                    <a:pt x="0" y="47637"/>
                    <a:pt x="47637" y="0"/>
                    <a:pt x="106400" y="0"/>
                  </a:cubicBezTo>
                  <a:cubicBezTo>
                    <a:pt x="165163" y="0"/>
                    <a:pt x="212800" y="47637"/>
                    <a:pt x="212800" y="106400"/>
                  </a:cubicBezTo>
                  <a:cubicBezTo>
                    <a:pt x="212800" y="165163"/>
                    <a:pt x="165163" y="212800"/>
                    <a:pt x="106400" y="212800"/>
                  </a:cubicBezTo>
                  <a:cubicBezTo>
                    <a:pt x="47637" y="212800"/>
                    <a:pt x="0" y="165163"/>
                    <a:pt x="0" y="106400"/>
                  </a:cubicBezTo>
                  <a:close/>
                </a:path>
              </a:pathLst>
            </a:custGeom>
            <a:solidFill>
              <a:srgbClr val="FFBF28"/>
            </a:solidFill>
            <a:ln w="7600" cap="flat">
              <a:solidFill>
                <a:srgbClr val="000000"/>
              </a:solidFill>
              <a:bevel/>
            </a:ln>
          </p:spPr>
        </p:sp>
        <p:cxnSp>
          <p:nvCxnSpPr>
            <p:cNvPr id="502" name="Line"/>
            <p:cNvCxnSpPr/>
            <p:nvPr/>
          </p:nvCxnSpPr>
          <p:spPr>
            <a:xfrm rot="-5400000">
              <a:off x="5307586" y="4237333"/>
              <a:ext cx="309229" cy="0"/>
            </a:xfrm>
            <a:prstGeom prst="line">
              <a:avLst/>
            </a:prstGeom>
            <a:ln w="7600" cap="flat">
              <a:solidFill>
                <a:srgbClr val="4C4C4C"/>
              </a:solidFill>
              <a:bevel/>
            </a:ln>
          </p:spPr>
        </p:cxnSp>
        <p:cxnSp>
          <p:nvCxnSpPr>
            <p:cNvPr id="503" name="Line"/>
            <p:cNvCxnSpPr/>
            <p:nvPr/>
          </p:nvCxnSpPr>
          <p:spPr>
            <a:xfrm>
              <a:off x="5329057" y="4082719"/>
              <a:ext cx="136800" cy="0"/>
            </a:xfrm>
            <a:prstGeom prst="line">
              <a:avLst/>
            </a:prstGeom>
            <a:ln w="7600" cap="flat">
              <a:solidFill>
                <a:srgbClr val="4C4C4C"/>
              </a:solidFill>
              <a:bevel/>
            </a:ln>
          </p:spPr>
        </p:cxnSp>
        <p:cxnSp>
          <p:nvCxnSpPr>
            <p:cNvPr id="504" name="Line"/>
            <p:cNvCxnSpPr/>
            <p:nvPr/>
          </p:nvCxnSpPr>
          <p:spPr>
            <a:xfrm rot="-3">
              <a:off x="5213250" y="4696419"/>
              <a:ext cx="248950" cy="0"/>
            </a:xfrm>
            <a:prstGeom prst="line">
              <a:avLst/>
            </a:prstGeom>
            <a:ln w="7600" cap="flat">
              <a:solidFill>
                <a:srgbClr val="4C4C4C"/>
              </a:solidFill>
              <a:bevel/>
            </a:ln>
          </p:spPr>
        </p:cxnSp>
        <p:cxnSp>
          <p:nvCxnSpPr>
            <p:cNvPr id="505" name="Line"/>
            <p:cNvCxnSpPr>
              <a:stCxn id="501" idx="4"/>
            </p:cNvCxnSpPr>
            <p:nvPr/>
          </p:nvCxnSpPr>
          <p:spPr>
            <a:xfrm rot="5400000">
              <a:off x="5416365" y="4650583"/>
              <a:ext cx="91671" cy="0"/>
            </a:xfrm>
            <a:prstGeom prst="line">
              <a:avLst/>
            </a:prstGeom>
            <a:ln w="7600" cap="flat">
              <a:solidFill>
                <a:srgbClr val="4C4C4C"/>
              </a:solidFill>
              <a:bevel/>
            </a:ln>
          </p:spPr>
        </p:cxnSp>
        <p:cxnSp>
          <p:nvCxnSpPr>
            <p:cNvPr id="506" name="Line"/>
            <p:cNvCxnSpPr/>
            <p:nvPr/>
          </p:nvCxnSpPr>
          <p:spPr>
            <a:xfrm rot="5400000">
              <a:off x="5410842" y="4476019"/>
              <a:ext cx="592800" cy="0"/>
            </a:xfrm>
            <a:prstGeom prst="line">
              <a:avLst/>
            </a:prstGeom>
            <a:ln w="7600" cap="flat">
              <a:solidFill>
                <a:srgbClr val="4C4C4C"/>
              </a:solidFill>
              <a:bevel/>
              <a:headEnd type="triangle" w="med" len="med"/>
            </a:ln>
          </p:spPr>
        </p:cxnSp>
        <p:cxnSp>
          <p:nvCxnSpPr>
            <p:cNvPr id="507" name="Line"/>
            <p:cNvCxnSpPr/>
            <p:nvPr/>
          </p:nvCxnSpPr>
          <p:spPr>
            <a:xfrm rot="10800000">
              <a:off x="5699650" y="4772419"/>
              <a:ext cx="1702400" cy="0"/>
            </a:xfrm>
            <a:prstGeom prst="line">
              <a:avLst/>
            </a:prstGeom>
            <a:ln w="7600" cap="flat">
              <a:solidFill>
                <a:srgbClr val="4C4C4C"/>
              </a:solidFill>
              <a:bevel/>
            </a:ln>
          </p:spPr>
        </p:cxnSp>
        <p:cxnSp>
          <p:nvCxnSpPr>
            <p:cNvPr id="508" name="Line"/>
            <p:cNvCxnSpPr/>
            <p:nvPr/>
          </p:nvCxnSpPr>
          <p:spPr>
            <a:xfrm rot="5400011">
              <a:off x="5632016" y="4104392"/>
              <a:ext cx="150452" cy="0"/>
            </a:xfrm>
            <a:prstGeom prst="line">
              <a:avLst/>
            </a:prstGeom>
            <a:ln w="7600" cap="flat">
              <a:solidFill>
                <a:srgbClr val="4C4C4C"/>
              </a:solidFill>
              <a:bevel/>
              <a:tailEnd type="triangle" w="med" len="med"/>
            </a:ln>
          </p:spPr>
        </p:cxnSp>
        <p:cxnSp>
          <p:nvCxnSpPr>
            <p:cNvPr id="510" name="Line"/>
            <p:cNvCxnSpPr/>
            <p:nvPr/>
          </p:nvCxnSpPr>
          <p:spPr>
            <a:xfrm>
              <a:off x="5707242" y="4179619"/>
              <a:ext cx="418007" cy="0"/>
            </a:xfrm>
            <a:prstGeom prst="line">
              <a:avLst/>
            </a:prstGeom>
            <a:ln w="7600" cap="flat">
              <a:solidFill>
                <a:srgbClr val="4C4C4C"/>
              </a:solidFill>
              <a:bevel/>
              <a:tailEnd type="stealth" w="med" len="med"/>
            </a:ln>
          </p:spPr>
        </p:cxnSp>
        <p:sp>
          <p:nvSpPr>
            <p:cNvPr id="511" name="Heat exchanger"/>
            <p:cNvSpPr/>
            <p:nvPr/>
          </p:nvSpPr>
          <p:spPr>
            <a:xfrm>
              <a:off x="6397004" y="4383397"/>
              <a:ext cx="212800" cy="212800"/>
            </a:xfrm>
            <a:custGeom>
              <a:avLst/>
              <a:gdLst>
                <a:gd name="connsiteX0" fmla="*/ 106400 w 212800"/>
                <a:gd name="connsiteY0" fmla="*/ 106400 h 212800"/>
                <a:gd name="connsiteX1" fmla="*/ 212800 w 212800"/>
                <a:gd name="connsiteY1" fmla="*/ 106400 h 212800"/>
                <a:gd name="connsiteX2" fmla="*/ 0 w 212800"/>
                <a:gd name="connsiteY2" fmla="*/ 106400 h 212800"/>
                <a:gd name="connsiteX3" fmla="*/ 106400 w 212800"/>
                <a:gd name="connsiteY3" fmla="*/ 0 h 212800"/>
                <a:gd name="connsiteX4" fmla="*/ 106400 w 212800"/>
                <a:gd name="connsiteY4" fmla="*/ 212800 h 212800"/>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212800" h="212800" fill="none">
                  <a:moveTo>
                    <a:pt x="212800" y="53200"/>
                  </a:moveTo>
                  <a:lnTo>
                    <a:pt x="53200" y="53200"/>
                  </a:lnTo>
                  <a:lnTo>
                    <a:pt x="159600" y="106400"/>
                  </a:lnTo>
                  <a:lnTo>
                    <a:pt x="53200" y="159600"/>
                  </a:lnTo>
                  <a:lnTo>
                    <a:pt x="212800" y="159600"/>
                  </a:lnTo>
                </a:path>
                <a:path w="212800" h="212800">
                  <a:moveTo>
                    <a:pt x="0" y="106400"/>
                  </a:moveTo>
                  <a:cubicBezTo>
                    <a:pt x="0" y="47637"/>
                    <a:pt x="47637" y="0"/>
                    <a:pt x="106400" y="0"/>
                  </a:cubicBezTo>
                  <a:cubicBezTo>
                    <a:pt x="165163" y="0"/>
                    <a:pt x="212800" y="47637"/>
                    <a:pt x="212800" y="106400"/>
                  </a:cubicBezTo>
                  <a:cubicBezTo>
                    <a:pt x="212800" y="165163"/>
                    <a:pt x="165163" y="212800"/>
                    <a:pt x="106400" y="212800"/>
                  </a:cubicBezTo>
                  <a:cubicBezTo>
                    <a:pt x="47637" y="212800"/>
                    <a:pt x="0" y="165163"/>
                    <a:pt x="0" y="106400"/>
                  </a:cubicBezTo>
                  <a:close/>
                </a:path>
              </a:pathLst>
            </a:custGeom>
            <a:solidFill>
              <a:srgbClr val="FFBF28"/>
            </a:solidFill>
            <a:ln w="7600" cap="flat">
              <a:solidFill>
                <a:srgbClr val="000000"/>
              </a:solidFill>
              <a:bevel/>
            </a:ln>
          </p:spPr>
        </p:sp>
        <p:cxnSp>
          <p:nvCxnSpPr>
            <p:cNvPr id="512" name="Line"/>
            <p:cNvCxnSpPr/>
            <p:nvPr/>
          </p:nvCxnSpPr>
          <p:spPr>
            <a:xfrm rot="-5400000">
              <a:off x="6348789" y="4228783"/>
              <a:ext cx="309229" cy="0"/>
            </a:xfrm>
            <a:prstGeom prst="line">
              <a:avLst/>
            </a:prstGeom>
            <a:ln w="7600" cap="flat">
              <a:solidFill>
                <a:srgbClr val="4C4C4C"/>
              </a:solidFill>
              <a:bevel/>
            </a:ln>
          </p:spPr>
        </p:cxnSp>
        <p:cxnSp>
          <p:nvCxnSpPr>
            <p:cNvPr id="513" name="Line"/>
            <p:cNvCxnSpPr/>
            <p:nvPr/>
          </p:nvCxnSpPr>
          <p:spPr>
            <a:xfrm>
              <a:off x="6370259" y="4074169"/>
              <a:ext cx="136800" cy="0"/>
            </a:xfrm>
            <a:prstGeom prst="line">
              <a:avLst/>
            </a:prstGeom>
            <a:ln w="7600" cap="flat">
              <a:solidFill>
                <a:srgbClr val="4C4C4C"/>
              </a:solidFill>
              <a:bevel/>
            </a:ln>
          </p:spPr>
        </p:cxnSp>
        <p:cxnSp>
          <p:nvCxnSpPr>
            <p:cNvPr id="514" name="Line"/>
            <p:cNvCxnSpPr/>
            <p:nvPr/>
          </p:nvCxnSpPr>
          <p:spPr>
            <a:xfrm>
              <a:off x="6254450" y="4687869"/>
              <a:ext cx="248954" cy="0"/>
            </a:xfrm>
            <a:prstGeom prst="line">
              <a:avLst/>
            </a:prstGeom>
            <a:ln w="7600" cap="flat">
              <a:solidFill>
                <a:srgbClr val="4C4C4C"/>
              </a:solidFill>
              <a:bevel/>
            </a:ln>
          </p:spPr>
        </p:cxnSp>
        <p:cxnSp>
          <p:nvCxnSpPr>
            <p:cNvPr id="515" name="Line"/>
            <p:cNvCxnSpPr>
              <a:stCxn id="511" idx="4"/>
            </p:cNvCxnSpPr>
            <p:nvPr/>
          </p:nvCxnSpPr>
          <p:spPr>
            <a:xfrm rot="5400000">
              <a:off x="6457568" y="4642033"/>
              <a:ext cx="91671" cy="0"/>
            </a:xfrm>
            <a:prstGeom prst="line">
              <a:avLst/>
            </a:prstGeom>
            <a:ln w="7600" cap="flat">
              <a:solidFill>
                <a:srgbClr val="4C4C4C"/>
              </a:solidFill>
              <a:bevel/>
            </a:ln>
          </p:spPr>
        </p:cxnSp>
        <p:cxnSp>
          <p:nvCxnSpPr>
            <p:cNvPr id="516" name="Line"/>
            <p:cNvCxnSpPr/>
            <p:nvPr/>
          </p:nvCxnSpPr>
          <p:spPr>
            <a:xfrm rot="-5400000">
              <a:off x="5562070" y="3671191"/>
              <a:ext cx="290344" cy="0"/>
            </a:xfrm>
            <a:prstGeom prst="line">
              <a:avLst/>
            </a:prstGeom>
            <a:ln w="7600" cap="flat">
              <a:solidFill>
                <a:srgbClr val="4C4C4C"/>
              </a:solidFill>
              <a:bevel/>
              <a:tailEnd type="stealth" w="med" len="med"/>
            </a:ln>
          </p:spPr>
        </p:cxnSp>
        <p:cxnSp>
          <p:nvCxnSpPr>
            <p:cNvPr id="517" name="Line"/>
            <p:cNvCxnSpPr/>
            <p:nvPr/>
          </p:nvCxnSpPr>
          <p:spPr>
            <a:xfrm rot="-5400000">
              <a:off x="5126826" y="3095787"/>
              <a:ext cx="173138" cy="0"/>
            </a:xfrm>
            <a:prstGeom prst="line">
              <a:avLst/>
            </a:prstGeom>
            <a:ln w="7600" cap="flat">
              <a:solidFill>
                <a:srgbClr val="4C4C4C"/>
              </a:solidFill>
              <a:bevel/>
            </a:ln>
          </p:spPr>
        </p:cxnSp>
        <p:cxnSp>
          <p:nvCxnSpPr>
            <p:cNvPr id="519" name="Line"/>
            <p:cNvCxnSpPr/>
            <p:nvPr/>
          </p:nvCxnSpPr>
          <p:spPr>
            <a:xfrm rot="-5400000">
              <a:off x="5015794" y="2811619"/>
              <a:ext cx="395200" cy="0"/>
            </a:xfrm>
            <a:prstGeom prst="line">
              <a:avLst/>
            </a:prstGeom>
            <a:ln w="7600" cap="flat">
              <a:solidFill>
                <a:srgbClr val="4C4C4C"/>
              </a:solidFill>
              <a:bevel/>
            </a:ln>
          </p:spPr>
        </p:cxnSp>
        <p:cxnSp>
          <p:nvCxnSpPr>
            <p:cNvPr id="520" name="Line"/>
            <p:cNvCxnSpPr>
              <a:stCxn id="521" idx="0"/>
            </p:cNvCxnSpPr>
            <p:nvPr/>
          </p:nvCxnSpPr>
          <p:spPr>
            <a:xfrm rot="10800000">
              <a:off x="5213250" y="2614018"/>
              <a:ext cx="334400" cy="0"/>
            </a:xfrm>
            <a:prstGeom prst="line">
              <a:avLst/>
            </a:prstGeom>
            <a:ln w="7600" cap="flat">
              <a:solidFill>
                <a:srgbClr val="4C4C4C"/>
              </a:solidFill>
              <a:bevel/>
            </a:ln>
          </p:spPr>
        </p:cxnSp>
        <p:sp>
          <p:nvSpPr>
            <p:cNvPr id="521" name="Heat exchanger 2"/>
            <p:cNvSpPr/>
            <p:nvPr/>
          </p:nvSpPr>
          <p:spPr>
            <a:xfrm>
              <a:off x="5452650" y="2519018"/>
              <a:ext cx="190000" cy="190000"/>
            </a:xfrm>
            <a:custGeom>
              <a:avLst/>
              <a:gdLst>
                <a:gd name="connsiteX0" fmla="*/ 95000 w 190000"/>
                <a:gd name="connsiteY0" fmla="*/ 95000 h 190000"/>
                <a:gd name="connsiteX1" fmla="*/ 190000 w 190000"/>
                <a:gd name="connsiteY1" fmla="*/ 95000 h 190000"/>
                <a:gd name="connsiteX2" fmla="*/ 0 w 190000"/>
                <a:gd name="connsiteY2" fmla="*/ 95000 h 190000"/>
                <a:gd name="connsiteX3" fmla="*/ 95000 w 190000"/>
                <a:gd name="connsiteY3" fmla="*/ 0 h 190000"/>
                <a:gd name="connsiteX4" fmla="*/ 95000 w 190000"/>
                <a:gd name="connsiteY4" fmla="*/ 190000 h 190000"/>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190000" h="190000" fill="none">
                  <a:moveTo>
                    <a:pt x="0" y="92500"/>
                  </a:moveTo>
                  <a:lnTo>
                    <a:pt x="23750" y="92500"/>
                  </a:lnTo>
                  <a:lnTo>
                    <a:pt x="71250" y="47500"/>
                  </a:lnTo>
                  <a:lnTo>
                    <a:pt x="123500" y="142500"/>
                  </a:lnTo>
                  <a:lnTo>
                    <a:pt x="166250" y="92500"/>
                  </a:lnTo>
                  <a:lnTo>
                    <a:pt x="190000" y="92500"/>
                  </a:lnTo>
                </a:path>
                <a:path w="190000" h="190000">
                  <a:moveTo>
                    <a:pt x="0" y="95000"/>
                  </a:moveTo>
                  <a:cubicBezTo>
                    <a:pt x="0" y="42533"/>
                    <a:pt x="42533" y="0"/>
                    <a:pt x="95000" y="0"/>
                  </a:cubicBezTo>
                  <a:cubicBezTo>
                    <a:pt x="147467" y="0"/>
                    <a:pt x="190000" y="42533"/>
                    <a:pt x="190000" y="95000"/>
                  </a:cubicBezTo>
                  <a:cubicBezTo>
                    <a:pt x="190000" y="147467"/>
                    <a:pt x="147467" y="190000"/>
                    <a:pt x="95000" y="190000"/>
                  </a:cubicBezTo>
                  <a:cubicBezTo>
                    <a:pt x="42533" y="190000"/>
                    <a:pt x="0" y="147467"/>
                    <a:pt x="0" y="95000"/>
                  </a:cubicBezTo>
                  <a:close/>
                </a:path>
              </a:pathLst>
            </a:custGeom>
            <a:solidFill>
              <a:srgbClr val="FF1418"/>
            </a:solidFill>
            <a:ln w="7600" cap="flat">
              <a:solidFill>
                <a:srgbClr val="000000"/>
              </a:solidFill>
              <a:bevel/>
            </a:ln>
          </p:spPr>
        </p:sp>
        <p:cxnSp>
          <p:nvCxnSpPr>
            <p:cNvPr id="522" name="Line"/>
            <p:cNvCxnSpPr>
              <a:stCxn id="521" idx="1"/>
            </p:cNvCxnSpPr>
            <p:nvPr/>
          </p:nvCxnSpPr>
          <p:spPr>
            <a:xfrm>
              <a:off x="5642650" y="2614018"/>
              <a:ext cx="239400" cy="0"/>
            </a:xfrm>
            <a:prstGeom prst="line">
              <a:avLst/>
            </a:prstGeom>
            <a:ln w="7600" cap="flat">
              <a:solidFill>
                <a:srgbClr val="4C4C4C"/>
              </a:solidFill>
              <a:bevel/>
              <a:tailEnd type="stealth" w="med" len="med"/>
            </a:ln>
          </p:spPr>
        </p:cxnSp>
        <p:cxnSp>
          <p:nvCxnSpPr>
            <p:cNvPr id="523" name="Line"/>
            <p:cNvCxnSpPr/>
            <p:nvPr/>
          </p:nvCxnSpPr>
          <p:spPr>
            <a:xfrm rot="-5400000">
              <a:off x="6202081" y="3145187"/>
              <a:ext cx="89538" cy="0"/>
            </a:xfrm>
            <a:prstGeom prst="line">
              <a:avLst/>
            </a:prstGeom>
            <a:ln w="7600" cap="flat">
              <a:solidFill>
                <a:srgbClr val="4C4C4C"/>
              </a:solidFill>
              <a:bevel/>
            </a:ln>
          </p:spPr>
        </p:cxnSp>
        <p:cxnSp>
          <p:nvCxnSpPr>
            <p:cNvPr id="524" name="Line"/>
            <p:cNvCxnSpPr>
              <a:stCxn id="525" idx="1"/>
            </p:cNvCxnSpPr>
            <p:nvPr/>
          </p:nvCxnSpPr>
          <p:spPr>
            <a:xfrm>
              <a:off x="5973250" y="3100418"/>
              <a:ext cx="273600" cy="0"/>
            </a:xfrm>
            <a:prstGeom prst="line">
              <a:avLst/>
            </a:prstGeom>
            <a:ln w="7600" cap="flat">
              <a:solidFill>
                <a:srgbClr val="4C4C4C"/>
              </a:solidFill>
              <a:bevel/>
            </a:ln>
          </p:spPr>
        </p:cxnSp>
        <p:sp>
          <p:nvSpPr>
            <p:cNvPr id="525" name="Heat exchanger 2"/>
            <p:cNvSpPr/>
            <p:nvPr/>
          </p:nvSpPr>
          <p:spPr>
            <a:xfrm>
              <a:off x="5783250" y="3005418"/>
              <a:ext cx="190000" cy="190000"/>
            </a:xfrm>
            <a:custGeom>
              <a:avLst/>
              <a:gdLst>
                <a:gd name="connsiteX0" fmla="*/ 95000 w 190000"/>
                <a:gd name="connsiteY0" fmla="*/ 95000 h 190000"/>
                <a:gd name="connsiteX1" fmla="*/ 190000 w 190000"/>
                <a:gd name="connsiteY1" fmla="*/ 95000 h 190000"/>
                <a:gd name="connsiteX2" fmla="*/ 0 w 190000"/>
                <a:gd name="connsiteY2" fmla="*/ 95000 h 190000"/>
                <a:gd name="connsiteX3" fmla="*/ 95000 w 190000"/>
                <a:gd name="connsiteY3" fmla="*/ 0 h 190000"/>
                <a:gd name="connsiteX4" fmla="*/ 95000 w 190000"/>
                <a:gd name="connsiteY4" fmla="*/ 190000 h 190000"/>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190000" h="190000" fill="none">
                  <a:moveTo>
                    <a:pt x="0" y="92500"/>
                  </a:moveTo>
                  <a:lnTo>
                    <a:pt x="23750" y="92500"/>
                  </a:lnTo>
                  <a:lnTo>
                    <a:pt x="71250" y="47500"/>
                  </a:lnTo>
                  <a:lnTo>
                    <a:pt x="123500" y="142500"/>
                  </a:lnTo>
                  <a:lnTo>
                    <a:pt x="166250" y="92500"/>
                  </a:lnTo>
                  <a:lnTo>
                    <a:pt x="190000" y="92500"/>
                  </a:lnTo>
                </a:path>
                <a:path w="190000" h="190000">
                  <a:moveTo>
                    <a:pt x="0" y="95000"/>
                  </a:moveTo>
                  <a:cubicBezTo>
                    <a:pt x="0" y="42533"/>
                    <a:pt x="42533" y="0"/>
                    <a:pt x="95000" y="0"/>
                  </a:cubicBezTo>
                  <a:cubicBezTo>
                    <a:pt x="147467" y="0"/>
                    <a:pt x="190000" y="42533"/>
                    <a:pt x="190000" y="95000"/>
                  </a:cubicBezTo>
                  <a:cubicBezTo>
                    <a:pt x="190000" y="147467"/>
                    <a:pt x="147467" y="190000"/>
                    <a:pt x="95000" y="190000"/>
                  </a:cubicBezTo>
                  <a:cubicBezTo>
                    <a:pt x="42533" y="190000"/>
                    <a:pt x="0" y="147467"/>
                    <a:pt x="0" y="95000"/>
                  </a:cubicBezTo>
                  <a:close/>
                </a:path>
              </a:pathLst>
            </a:custGeom>
            <a:solidFill>
              <a:srgbClr val="FF1418"/>
            </a:solidFill>
            <a:ln w="7600" cap="flat">
              <a:solidFill>
                <a:srgbClr val="000000"/>
              </a:solidFill>
              <a:bevel/>
            </a:ln>
          </p:spPr>
        </p:sp>
        <p:cxnSp>
          <p:nvCxnSpPr>
            <p:cNvPr id="526" name="Line"/>
            <p:cNvCxnSpPr>
              <a:stCxn id="525" idx="2"/>
            </p:cNvCxnSpPr>
            <p:nvPr/>
          </p:nvCxnSpPr>
          <p:spPr>
            <a:xfrm rot="10800000">
              <a:off x="5456450" y="3100418"/>
              <a:ext cx="326800" cy="0"/>
            </a:xfrm>
            <a:prstGeom prst="line">
              <a:avLst/>
            </a:prstGeom>
            <a:ln w="7600" cap="flat">
              <a:solidFill>
                <a:srgbClr val="4C4C4C"/>
              </a:solidFill>
              <a:bevel/>
            </a:ln>
          </p:spPr>
        </p:cxnSp>
        <p:cxnSp>
          <p:nvCxnSpPr>
            <p:cNvPr id="527" name="Line"/>
            <p:cNvCxnSpPr/>
            <p:nvPr/>
          </p:nvCxnSpPr>
          <p:spPr>
            <a:xfrm>
              <a:off x="5334850" y="3313218"/>
              <a:ext cx="121600" cy="0"/>
            </a:xfrm>
            <a:prstGeom prst="line">
              <a:avLst/>
            </a:prstGeom>
            <a:ln w="7600" cap="flat">
              <a:solidFill>
                <a:srgbClr val="4C4C4C"/>
              </a:solidFill>
              <a:bevel/>
              <a:headEnd type="stealth" w="med" len="med"/>
            </a:ln>
          </p:spPr>
        </p:cxnSp>
        <p:cxnSp>
          <p:nvCxnSpPr>
            <p:cNvPr id="528" name="Line"/>
            <p:cNvCxnSpPr/>
            <p:nvPr/>
          </p:nvCxnSpPr>
          <p:spPr>
            <a:xfrm rot="5400000">
              <a:off x="5350050" y="3206818"/>
              <a:ext cx="212800" cy="0"/>
            </a:xfrm>
            <a:prstGeom prst="line">
              <a:avLst/>
            </a:prstGeom>
            <a:ln w="7600" cap="flat">
              <a:solidFill>
                <a:srgbClr val="4C4C4C"/>
              </a:solidFill>
              <a:bevel/>
            </a:ln>
          </p:spPr>
        </p:cxnSp>
        <p:cxnSp>
          <p:nvCxnSpPr>
            <p:cNvPr id="530" name="Line"/>
            <p:cNvCxnSpPr>
              <a:endCxn id="531" idx="0"/>
            </p:cNvCxnSpPr>
            <p:nvPr/>
          </p:nvCxnSpPr>
          <p:spPr>
            <a:xfrm>
              <a:off x="6368450" y="3710556"/>
              <a:ext cx="212800" cy="0"/>
            </a:xfrm>
            <a:prstGeom prst="line">
              <a:avLst/>
            </a:prstGeom>
            <a:ln w="7600" cap="flat">
              <a:solidFill>
                <a:srgbClr val="4C4C4C"/>
              </a:solidFill>
              <a:bevel/>
            </a:ln>
          </p:spPr>
        </p:cxnSp>
        <p:sp>
          <p:nvSpPr>
            <p:cNvPr id="531" name="Heat exchanger 2"/>
            <p:cNvSpPr/>
            <p:nvPr/>
          </p:nvSpPr>
          <p:spPr>
            <a:xfrm>
              <a:off x="6486250" y="3615556"/>
              <a:ext cx="190000" cy="190000"/>
            </a:xfrm>
            <a:custGeom>
              <a:avLst/>
              <a:gdLst>
                <a:gd name="connsiteX0" fmla="*/ 95000 w 190000"/>
                <a:gd name="connsiteY0" fmla="*/ 95000 h 190000"/>
                <a:gd name="connsiteX1" fmla="*/ 190000 w 190000"/>
                <a:gd name="connsiteY1" fmla="*/ 95000 h 190000"/>
                <a:gd name="connsiteX2" fmla="*/ 0 w 190000"/>
                <a:gd name="connsiteY2" fmla="*/ 95000 h 190000"/>
                <a:gd name="connsiteX3" fmla="*/ 95000 w 190000"/>
                <a:gd name="connsiteY3" fmla="*/ 0 h 190000"/>
                <a:gd name="connsiteX4" fmla="*/ 95000 w 190000"/>
                <a:gd name="connsiteY4" fmla="*/ 190000 h 190000"/>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190000" h="190000" fill="none">
                  <a:moveTo>
                    <a:pt x="0" y="92500"/>
                  </a:moveTo>
                  <a:lnTo>
                    <a:pt x="23750" y="92500"/>
                  </a:lnTo>
                  <a:lnTo>
                    <a:pt x="71250" y="47500"/>
                  </a:lnTo>
                  <a:lnTo>
                    <a:pt x="123500" y="142500"/>
                  </a:lnTo>
                  <a:lnTo>
                    <a:pt x="166250" y="92500"/>
                  </a:lnTo>
                  <a:lnTo>
                    <a:pt x="190000" y="92500"/>
                  </a:lnTo>
                </a:path>
                <a:path w="190000" h="190000">
                  <a:moveTo>
                    <a:pt x="0" y="95000"/>
                  </a:moveTo>
                  <a:cubicBezTo>
                    <a:pt x="0" y="42533"/>
                    <a:pt x="42533" y="0"/>
                    <a:pt x="95000" y="0"/>
                  </a:cubicBezTo>
                  <a:cubicBezTo>
                    <a:pt x="147467" y="0"/>
                    <a:pt x="190000" y="42533"/>
                    <a:pt x="190000" y="95000"/>
                  </a:cubicBezTo>
                  <a:cubicBezTo>
                    <a:pt x="190000" y="147467"/>
                    <a:pt x="147467" y="190000"/>
                    <a:pt x="95000" y="190000"/>
                  </a:cubicBezTo>
                  <a:cubicBezTo>
                    <a:pt x="42533" y="190000"/>
                    <a:pt x="0" y="147467"/>
                    <a:pt x="0" y="95000"/>
                  </a:cubicBezTo>
                  <a:close/>
                </a:path>
              </a:pathLst>
            </a:custGeom>
            <a:solidFill>
              <a:srgbClr val="FF1418"/>
            </a:solidFill>
            <a:ln w="7600" cap="flat">
              <a:solidFill>
                <a:srgbClr val="000000"/>
              </a:solidFill>
              <a:bevel/>
            </a:ln>
          </p:spPr>
        </p:sp>
        <p:cxnSp>
          <p:nvCxnSpPr>
            <p:cNvPr id="532" name="Line"/>
            <p:cNvCxnSpPr>
              <a:stCxn id="531" idx="1"/>
              <a:endCxn id="536" idx="0"/>
            </p:cNvCxnSpPr>
            <p:nvPr/>
          </p:nvCxnSpPr>
          <p:spPr>
            <a:xfrm>
              <a:off x="6676250" y="3710556"/>
              <a:ext cx="117800" cy="0"/>
            </a:xfrm>
            <a:prstGeom prst="line">
              <a:avLst/>
            </a:prstGeom>
            <a:ln w="7600" cap="flat">
              <a:solidFill>
                <a:srgbClr val="4C4C4C"/>
              </a:solidFill>
              <a:bevel/>
            </a:ln>
          </p:spPr>
        </p:cxnSp>
        <p:grpSp>
          <p:nvGrpSpPr>
            <p:cNvPr id="533" name="Group 532"/>
            <p:cNvGrpSpPr/>
            <p:nvPr/>
          </p:nvGrpSpPr>
          <p:grpSpPr>
            <a:xfrm>
              <a:off x="6794050" y="3457031"/>
              <a:ext cx="395200" cy="514506"/>
              <a:chOff x="6794050" y="3457031"/>
              <a:chExt cx="395200" cy="514506"/>
            </a:xfrm>
          </p:grpSpPr>
          <p:grpSp>
            <p:nvGrpSpPr>
              <p:cNvPr id="534" name="Group 533"/>
              <p:cNvGrpSpPr/>
              <p:nvPr/>
            </p:nvGrpSpPr>
            <p:grpSpPr>
              <a:xfrm>
                <a:off x="6794050" y="3457031"/>
                <a:ext cx="395200" cy="514506"/>
                <a:chOff x="6794050" y="3457031"/>
                <a:chExt cx="395200" cy="514506"/>
              </a:xfrm>
            </p:grpSpPr>
            <p:sp>
              <p:nvSpPr>
                <p:cNvPr id="535" name="Ellipse"/>
                <p:cNvSpPr/>
                <p:nvPr/>
              </p:nvSpPr>
              <p:spPr>
                <a:xfrm>
                  <a:off x="6794050" y="3852231"/>
                  <a:ext cx="387743" cy="119306"/>
                </a:xfrm>
                <a:custGeom>
                  <a:avLst/>
                  <a:gdLst>
                    <a:gd name="connsiteX0" fmla="*/ 0 w 387743"/>
                    <a:gd name="connsiteY0" fmla="*/ 59653 h 119306"/>
                    <a:gd name="connsiteX1" fmla="*/ 193871 w 387743"/>
                    <a:gd name="connsiteY1" fmla="*/ 0 h 119306"/>
                    <a:gd name="connsiteX2" fmla="*/ 387743 w 387743"/>
                    <a:gd name="connsiteY2" fmla="*/ 59653 h 119306"/>
                    <a:gd name="connsiteX3" fmla="*/ 193871 w 387743"/>
                    <a:gd name="connsiteY3" fmla="*/ 119306 h 119306"/>
                  </a:gdLst>
                  <a:ahLst/>
                  <a:cxnLst>
                    <a:cxn ang="0">
                      <a:pos x="connsiteX0" y="connsiteY0"/>
                    </a:cxn>
                    <a:cxn ang="0">
                      <a:pos x="connsiteX1" y="connsiteY1"/>
                    </a:cxn>
                    <a:cxn ang="0">
                      <a:pos x="connsiteX2" y="connsiteY2"/>
                    </a:cxn>
                    <a:cxn ang="0">
                      <a:pos x="connsiteX3" y="connsiteY3"/>
                    </a:cxn>
                  </a:cxnLst>
                  <a:rect l="l" t="t" r="r" b="b"/>
                  <a:pathLst>
                    <a:path w="387743" h="119306">
                      <a:moveTo>
                        <a:pt x="0" y="59653"/>
                      </a:moveTo>
                      <a:cubicBezTo>
                        <a:pt x="0" y="26708"/>
                        <a:pt x="86799" y="0"/>
                        <a:pt x="193871" y="0"/>
                      </a:cubicBezTo>
                      <a:cubicBezTo>
                        <a:pt x="300944" y="0"/>
                        <a:pt x="387743" y="26708"/>
                        <a:pt x="387743" y="59653"/>
                      </a:cubicBezTo>
                      <a:cubicBezTo>
                        <a:pt x="387743" y="92598"/>
                        <a:pt x="300944" y="119306"/>
                        <a:pt x="193871" y="119306"/>
                      </a:cubicBezTo>
                      <a:cubicBezTo>
                        <a:pt x="86799" y="119306"/>
                        <a:pt x="0" y="92598"/>
                        <a:pt x="0" y="59653"/>
                      </a:cubicBezTo>
                      <a:close/>
                    </a:path>
                  </a:pathLst>
                </a:custGeom>
                <a:solidFill>
                  <a:srgbClr val="FFBF28"/>
                </a:solidFill>
                <a:ln w="7600" cap="flat">
                  <a:solidFill>
                    <a:srgbClr val="4C4C4C"/>
                  </a:solidFill>
                  <a:bevel/>
                </a:ln>
                <a:effectLst>
                  <a:innerShdw blurRad="40000" dist="21496" dir="18900000">
                    <a:srgbClr val="000000">
                      <a:alpha val="40000"/>
                    </a:srgbClr>
                  </a:innerShdw>
                </a:effectLst>
              </p:spPr>
              <p:txBody>
                <a:bodyPr wrap="square" lIns="21000" tIns="13500" rIns="21000" bIns="13500" rtlCol="0" anchor="ctr"/>
                <a:lstStyle/>
                <a:p>
                  <a:pPr algn="ctr"/>
                  <a:r>
                    <a:rPr sz="570">
                      <a:solidFill>
                        <a:srgbClr val="303030"/>
                      </a:solidFill>
                      <a:latin typeface="Arial"/>
                    </a:rPr>
                    <a:t>`</a:t>
                  </a:r>
                </a:p>
              </p:txBody>
            </p:sp>
            <p:sp>
              <p:nvSpPr>
                <p:cNvPr id="536" name="Rectangle"/>
                <p:cNvSpPr/>
                <p:nvPr/>
              </p:nvSpPr>
              <p:spPr>
                <a:xfrm>
                  <a:off x="6794050" y="3516684"/>
                  <a:ext cx="387743" cy="387744"/>
                </a:xfrm>
                <a:custGeom>
                  <a:avLst/>
                  <a:gdLst>
                    <a:gd name="connsiteX0" fmla="*/ 0 w 387743"/>
                    <a:gd name="connsiteY0" fmla="*/ 193872 h 387744"/>
                    <a:gd name="connsiteX1" fmla="*/ 193871 w 387743"/>
                    <a:gd name="connsiteY1" fmla="*/ 0 h 387744"/>
                    <a:gd name="connsiteX2" fmla="*/ 387743 w 387743"/>
                    <a:gd name="connsiteY2" fmla="*/ 193872 h 387744"/>
                    <a:gd name="connsiteX3" fmla="*/ 193871 w 387743"/>
                    <a:gd name="connsiteY3" fmla="*/ 387744 h 387744"/>
                  </a:gdLst>
                  <a:ahLst/>
                  <a:cxnLst>
                    <a:cxn ang="0">
                      <a:pos x="connsiteX0" y="connsiteY0"/>
                    </a:cxn>
                    <a:cxn ang="0">
                      <a:pos x="connsiteX1" y="connsiteY1"/>
                    </a:cxn>
                    <a:cxn ang="0">
                      <a:pos x="connsiteX2" y="connsiteY2"/>
                    </a:cxn>
                    <a:cxn ang="0">
                      <a:pos x="connsiteX3" y="connsiteY3"/>
                    </a:cxn>
                  </a:cxnLst>
                  <a:rect l="0" t="0" r="0" b="0"/>
                  <a:pathLst>
                    <a:path w="387743" h="387744">
                      <a:moveTo>
                        <a:pt x="0" y="0"/>
                      </a:moveTo>
                      <a:lnTo>
                        <a:pt x="387743" y="0"/>
                      </a:lnTo>
                      <a:lnTo>
                        <a:pt x="387743" y="387744"/>
                      </a:lnTo>
                      <a:lnTo>
                        <a:pt x="0" y="387744"/>
                      </a:lnTo>
                      <a:lnTo>
                        <a:pt x="0" y="0"/>
                      </a:lnTo>
                      <a:close/>
                    </a:path>
                  </a:pathLst>
                </a:custGeom>
                <a:solidFill>
                  <a:srgbClr val="FFBF28"/>
                </a:solidFill>
                <a:ln w="7600" cap="flat">
                  <a:solidFill>
                    <a:srgbClr val="FFFFFF"/>
                  </a:solidFill>
                  <a:bevel/>
                </a:ln>
                <a:effectLst>
                  <a:innerShdw blurRad="40000" dist="21496" dir="18900000">
                    <a:srgbClr val="000000">
                      <a:alpha val="40000"/>
                    </a:srgbClr>
                  </a:innerShdw>
                </a:effectLst>
              </p:spPr>
            </p:sp>
            <p:cxnSp>
              <p:nvCxnSpPr>
                <p:cNvPr id="537" name="Line"/>
                <p:cNvCxnSpPr>
                  <a:stCxn id="539" idx="0"/>
                  <a:endCxn id="535" idx="0"/>
                </p:cNvCxnSpPr>
                <p:nvPr/>
              </p:nvCxnSpPr>
              <p:spPr>
                <a:xfrm rot="5400000">
                  <a:off x="6596450" y="3714284"/>
                  <a:ext cx="395200" cy="0"/>
                </a:xfrm>
                <a:prstGeom prst="line">
                  <a:avLst/>
                </a:prstGeom>
                <a:ln w="7600" cap="flat">
                  <a:solidFill>
                    <a:srgbClr val="4C4C4C"/>
                  </a:solidFill>
                  <a:bevel/>
                </a:ln>
              </p:spPr>
            </p:cxnSp>
            <p:cxnSp>
              <p:nvCxnSpPr>
                <p:cNvPr id="538" name="Line"/>
                <p:cNvCxnSpPr>
                  <a:stCxn id="539" idx="2"/>
                  <a:endCxn id="535" idx="2"/>
                </p:cNvCxnSpPr>
                <p:nvPr/>
              </p:nvCxnSpPr>
              <p:spPr>
                <a:xfrm rot="5400000">
                  <a:off x="6984193" y="3714284"/>
                  <a:ext cx="395200" cy="0"/>
                </a:xfrm>
                <a:prstGeom prst="line">
                  <a:avLst/>
                </a:prstGeom>
                <a:ln w="7600" cap="flat">
                  <a:solidFill>
                    <a:srgbClr val="4C4C4C"/>
                  </a:solidFill>
                  <a:bevel/>
                </a:ln>
              </p:spPr>
            </p:cxnSp>
            <p:sp>
              <p:nvSpPr>
                <p:cNvPr id="539" name="Ellipse"/>
                <p:cNvSpPr/>
                <p:nvPr/>
              </p:nvSpPr>
              <p:spPr>
                <a:xfrm>
                  <a:off x="6794050" y="3457031"/>
                  <a:ext cx="387743" cy="119306"/>
                </a:xfrm>
                <a:custGeom>
                  <a:avLst/>
                  <a:gdLst>
                    <a:gd name="connsiteX0" fmla="*/ 0 w 387743"/>
                    <a:gd name="connsiteY0" fmla="*/ 59653 h 119306"/>
                    <a:gd name="connsiteX1" fmla="*/ 193871 w 387743"/>
                    <a:gd name="connsiteY1" fmla="*/ 0 h 119306"/>
                    <a:gd name="connsiteX2" fmla="*/ 387743 w 387743"/>
                    <a:gd name="connsiteY2" fmla="*/ 59653 h 119306"/>
                    <a:gd name="connsiteX3" fmla="*/ 193871 w 387743"/>
                    <a:gd name="connsiteY3" fmla="*/ 119306 h 119306"/>
                  </a:gdLst>
                  <a:ahLst/>
                  <a:cxnLst>
                    <a:cxn ang="0">
                      <a:pos x="connsiteX0" y="connsiteY0"/>
                    </a:cxn>
                    <a:cxn ang="0">
                      <a:pos x="connsiteX1" y="connsiteY1"/>
                    </a:cxn>
                    <a:cxn ang="0">
                      <a:pos x="connsiteX2" y="connsiteY2"/>
                    </a:cxn>
                    <a:cxn ang="0">
                      <a:pos x="connsiteX3" y="connsiteY3"/>
                    </a:cxn>
                  </a:cxnLst>
                  <a:rect l="0" t="0" r="0" b="0"/>
                  <a:pathLst>
                    <a:path w="387743" h="119306">
                      <a:moveTo>
                        <a:pt x="0" y="59653"/>
                      </a:moveTo>
                      <a:cubicBezTo>
                        <a:pt x="0" y="26708"/>
                        <a:pt x="86799" y="0"/>
                        <a:pt x="193871" y="0"/>
                      </a:cubicBezTo>
                      <a:cubicBezTo>
                        <a:pt x="300944" y="0"/>
                        <a:pt x="387743" y="26708"/>
                        <a:pt x="387743" y="59653"/>
                      </a:cubicBezTo>
                      <a:cubicBezTo>
                        <a:pt x="387743" y="92598"/>
                        <a:pt x="300944" y="119306"/>
                        <a:pt x="193871" y="119306"/>
                      </a:cubicBezTo>
                      <a:cubicBezTo>
                        <a:pt x="86799" y="119306"/>
                        <a:pt x="0" y="92598"/>
                        <a:pt x="0" y="59653"/>
                      </a:cubicBezTo>
                      <a:close/>
                    </a:path>
                  </a:pathLst>
                </a:custGeom>
                <a:solidFill>
                  <a:srgbClr val="FFBF28"/>
                </a:solidFill>
                <a:ln w="7600" cap="flat">
                  <a:solidFill>
                    <a:srgbClr val="4C4C4C"/>
                  </a:solidFill>
                  <a:bevel/>
                </a:ln>
                <a:effectLst>
                  <a:innerShdw blurRad="40000" dist="21496" dir="18900000">
                    <a:srgbClr val="000000">
                      <a:alpha val="40000"/>
                    </a:srgbClr>
                  </a:innerShdw>
                </a:effectLst>
              </p:spPr>
            </p:sp>
          </p:grpSp>
          <p:cxnSp>
            <p:nvCxnSpPr>
              <p:cNvPr id="540" name="Line"/>
              <p:cNvCxnSpPr/>
              <p:nvPr/>
            </p:nvCxnSpPr>
            <p:spPr>
              <a:xfrm>
                <a:off x="6798524" y="3896816"/>
                <a:ext cx="377304" cy="0"/>
              </a:xfrm>
              <a:prstGeom prst="line">
                <a:avLst/>
              </a:prstGeom>
              <a:ln w="38000" cap="flat">
                <a:solidFill>
                  <a:srgbClr val="FFBF28"/>
                </a:solidFill>
                <a:bevel/>
              </a:ln>
            </p:spPr>
          </p:cxnSp>
        </p:grpSp>
        <p:cxnSp>
          <p:nvCxnSpPr>
            <p:cNvPr id="541" name="Line"/>
            <p:cNvCxnSpPr>
              <a:stCxn id="536" idx="2"/>
              <a:endCxn id="542" idx="0"/>
            </p:cNvCxnSpPr>
            <p:nvPr/>
          </p:nvCxnSpPr>
          <p:spPr>
            <a:xfrm>
              <a:off x="7181793" y="3710556"/>
              <a:ext cx="220258" cy="0"/>
            </a:xfrm>
            <a:prstGeom prst="line">
              <a:avLst/>
            </a:prstGeom>
            <a:ln w="7600" cap="flat">
              <a:solidFill>
                <a:srgbClr val="4C4C4C"/>
              </a:solidFill>
              <a:bevel/>
            </a:ln>
          </p:spPr>
        </p:cxnSp>
        <p:sp>
          <p:nvSpPr>
            <p:cNvPr id="542" name="Rectangle"/>
            <p:cNvSpPr/>
            <p:nvPr/>
          </p:nvSpPr>
          <p:spPr>
            <a:xfrm>
              <a:off x="7402050" y="3573756"/>
              <a:ext cx="281200" cy="273600"/>
            </a:xfrm>
            <a:custGeom>
              <a:avLst/>
              <a:gdLst>
                <a:gd name="connsiteX0" fmla="*/ 0 w 281200"/>
                <a:gd name="connsiteY0" fmla="*/ 136800 h 273600"/>
                <a:gd name="connsiteX1" fmla="*/ 140600 w 281200"/>
                <a:gd name="connsiteY1" fmla="*/ 0 h 273600"/>
                <a:gd name="connsiteX2" fmla="*/ 281200 w 281200"/>
                <a:gd name="connsiteY2" fmla="*/ 136800 h 273600"/>
                <a:gd name="connsiteX3" fmla="*/ 140600 w 281200"/>
                <a:gd name="connsiteY3" fmla="*/ 273600 h 273600"/>
              </a:gdLst>
              <a:ahLst/>
              <a:cxnLst>
                <a:cxn ang="0">
                  <a:pos x="connsiteX0" y="connsiteY0"/>
                </a:cxn>
                <a:cxn ang="0">
                  <a:pos x="connsiteX1" y="connsiteY1"/>
                </a:cxn>
                <a:cxn ang="0">
                  <a:pos x="connsiteX2" y="connsiteY2"/>
                </a:cxn>
                <a:cxn ang="0">
                  <a:pos x="connsiteX3" y="connsiteY3"/>
                </a:cxn>
              </a:cxnLst>
              <a:rect l="0" t="0" r="0" b="0"/>
              <a:pathLst>
                <a:path w="281200" h="273600">
                  <a:moveTo>
                    <a:pt x="0" y="0"/>
                  </a:moveTo>
                  <a:lnTo>
                    <a:pt x="281200" y="0"/>
                  </a:lnTo>
                  <a:lnTo>
                    <a:pt x="281200" y="273600"/>
                  </a:lnTo>
                  <a:lnTo>
                    <a:pt x="0" y="273600"/>
                  </a:lnTo>
                  <a:lnTo>
                    <a:pt x="0" y="0"/>
                  </a:lnTo>
                  <a:close/>
                </a:path>
              </a:pathLst>
            </a:custGeom>
            <a:solidFill>
              <a:srgbClr val="FFFFFF"/>
            </a:solidFill>
            <a:ln w="7600" cap="flat">
              <a:solidFill>
                <a:srgbClr val="4C4C4C"/>
              </a:solidFill>
              <a:bevel/>
            </a:ln>
          </p:spPr>
        </p:sp>
        <p:cxnSp>
          <p:nvCxnSpPr>
            <p:cNvPr id="543" name="Line"/>
            <p:cNvCxnSpPr>
              <a:stCxn id="542" idx="2"/>
            </p:cNvCxnSpPr>
            <p:nvPr/>
          </p:nvCxnSpPr>
          <p:spPr>
            <a:xfrm>
              <a:off x="7683250" y="3710556"/>
              <a:ext cx="296400" cy="0"/>
            </a:xfrm>
            <a:prstGeom prst="line">
              <a:avLst/>
            </a:prstGeom>
            <a:ln w="7600" cap="flat">
              <a:solidFill>
                <a:srgbClr val="4C4C4C"/>
              </a:solidFill>
              <a:bevel/>
              <a:tailEnd type="stealth" w="med" len="med"/>
            </a:ln>
          </p:spPr>
        </p:cxnSp>
        <p:grpSp>
          <p:nvGrpSpPr>
            <p:cNvPr id="544" name="Tray column"/>
            <p:cNvGrpSpPr/>
            <p:nvPr/>
          </p:nvGrpSpPr>
          <p:grpSpPr>
            <a:xfrm>
              <a:off x="7402049" y="4199686"/>
              <a:ext cx="345801" cy="1145466"/>
              <a:chOff x="7402049" y="4199686"/>
              <a:chExt cx="345801" cy="1145466"/>
            </a:xfrm>
          </p:grpSpPr>
          <p:sp>
            <p:nvSpPr>
              <p:cNvPr id="545" name="Freeform 544"/>
              <p:cNvSpPr/>
              <p:nvPr/>
            </p:nvSpPr>
            <p:spPr>
              <a:xfrm>
                <a:off x="7402049" y="4199686"/>
                <a:ext cx="343254" cy="1145466"/>
              </a:xfrm>
              <a:custGeom>
                <a:avLst/>
                <a:gdLst/>
                <a:ahLst/>
                <a:cxnLst/>
                <a:rect l="0" t="0" r="0" b="0"/>
                <a:pathLst>
                  <a:path w="343254" h="1145466">
                    <a:moveTo>
                      <a:pt x="0" y="1059652"/>
                    </a:moveTo>
                    <a:cubicBezTo>
                      <a:pt x="15087" y="1109346"/>
                      <a:pt x="87327" y="1145466"/>
                      <a:pt x="171627" y="1145466"/>
                    </a:cubicBezTo>
                    <a:cubicBezTo>
                      <a:pt x="255927" y="1145466"/>
                      <a:pt x="328166" y="1109346"/>
                      <a:pt x="343254" y="1059652"/>
                    </a:cubicBezTo>
                    <a:lnTo>
                      <a:pt x="343254" y="85813"/>
                    </a:lnTo>
                    <a:cubicBezTo>
                      <a:pt x="328166" y="36120"/>
                      <a:pt x="255927" y="0"/>
                      <a:pt x="171627" y="0"/>
                    </a:cubicBezTo>
                    <a:cubicBezTo>
                      <a:pt x="87327" y="0"/>
                      <a:pt x="15088" y="36120"/>
                      <a:pt x="0" y="85813"/>
                    </a:cubicBezTo>
                    <a:lnTo>
                      <a:pt x="0" y="1059652"/>
                    </a:lnTo>
                    <a:close/>
                  </a:path>
                </a:pathLst>
              </a:custGeom>
              <a:solidFill>
                <a:srgbClr val="FFFFFF"/>
              </a:solidFill>
              <a:ln w="7600" cap="flat">
                <a:solidFill>
                  <a:srgbClr val="000000"/>
                </a:solidFill>
                <a:bevel/>
              </a:ln>
            </p:spPr>
          </p:sp>
        </p:grpSp>
        <p:cxnSp>
          <p:nvCxnSpPr>
            <p:cNvPr id="549" name="Line"/>
            <p:cNvCxnSpPr/>
            <p:nvPr/>
          </p:nvCxnSpPr>
          <p:spPr>
            <a:xfrm rot="10800000">
              <a:off x="7310850" y="4501507"/>
              <a:ext cx="87597" cy="0"/>
            </a:xfrm>
            <a:prstGeom prst="line">
              <a:avLst/>
            </a:prstGeom>
            <a:ln w="7600" cap="flat">
              <a:solidFill>
                <a:srgbClr val="4C4C4C"/>
              </a:solidFill>
              <a:bevel/>
            </a:ln>
          </p:spPr>
        </p:cxnSp>
        <p:cxnSp>
          <p:nvCxnSpPr>
            <p:cNvPr id="550" name="Line"/>
            <p:cNvCxnSpPr/>
            <p:nvPr/>
          </p:nvCxnSpPr>
          <p:spPr>
            <a:xfrm rot="5400000">
              <a:off x="6459650" y="3647618"/>
              <a:ext cx="1702400" cy="0"/>
            </a:xfrm>
            <a:prstGeom prst="line">
              <a:avLst/>
            </a:prstGeom>
            <a:ln w="7600" cap="flat">
              <a:solidFill>
                <a:srgbClr val="4C4C4C"/>
              </a:solidFill>
              <a:bevel/>
            </a:ln>
          </p:spPr>
        </p:cxnSp>
        <p:cxnSp>
          <p:nvCxnSpPr>
            <p:cNvPr id="551" name="Line"/>
            <p:cNvCxnSpPr/>
            <p:nvPr/>
          </p:nvCxnSpPr>
          <p:spPr>
            <a:xfrm>
              <a:off x="7310850" y="2796418"/>
              <a:ext cx="608000" cy="0"/>
            </a:xfrm>
            <a:prstGeom prst="line">
              <a:avLst/>
            </a:prstGeom>
            <a:ln w="7600" cap="flat">
              <a:solidFill>
                <a:srgbClr val="4C4C4C"/>
              </a:solidFill>
              <a:bevel/>
              <a:tailEnd type="stealth" w="med" len="med"/>
            </a:ln>
          </p:spPr>
        </p:cxnSp>
        <p:cxnSp>
          <p:nvCxnSpPr>
            <p:cNvPr id="553" name="Line"/>
            <p:cNvCxnSpPr/>
            <p:nvPr/>
          </p:nvCxnSpPr>
          <p:spPr>
            <a:xfrm>
              <a:off x="7747850" y="4772419"/>
              <a:ext cx="292600" cy="0"/>
            </a:xfrm>
            <a:prstGeom prst="line">
              <a:avLst/>
            </a:prstGeom>
            <a:ln w="7600" cap="flat">
              <a:solidFill>
                <a:srgbClr val="4C4C4C"/>
              </a:solidFill>
              <a:bevel/>
              <a:tailEnd type="stealth" w="med" len="med"/>
            </a:ln>
          </p:spPr>
        </p:cxnSp>
        <p:cxnSp>
          <p:nvCxnSpPr>
            <p:cNvPr id="555" name="Line"/>
            <p:cNvCxnSpPr/>
            <p:nvPr/>
          </p:nvCxnSpPr>
          <p:spPr>
            <a:xfrm rot="10800000">
              <a:off x="7158850" y="5003329"/>
              <a:ext cx="239597" cy="0"/>
            </a:xfrm>
            <a:prstGeom prst="line">
              <a:avLst/>
            </a:prstGeom>
            <a:ln w="7600" cap="flat">
              <a:solidFill>
                <a:srgbClr val="4C4C4C"/>
              </a:solidFill>
              <a:bevel/>
              <a:headEnd type="stealth" w="med" len="med"/>
            </a:ln>
          </p:spPr>
        </p:cxnSp>
        <p:cxnSp>
          <p:nvCxnSpPr>
            <p:cNvPr id="556" name="Line"/>
            <p:cNvCxnSpPr>
              <a:stCxn id="542" idx="1"/>
            </p:cNvCxnSpPr>
            <p:nvPr/>
          </p:nvCxnSpPr>
          <p:spPr>
            <a:xfrm rot="-5400000">
              <a:off x="7427581" y="3458687"/>
              <a:ext cx="230138" cy="0"/>
            </a:xfrm>
            <a:prstGeom prst="line">
              <a:avLst/>
            </a:prstGeom>
            <a:ln w="7600" cap="flat">
              <a:solidFill>
                <a:srgbClr val="4C4C4C"/>
              </a:solidFill>
              <a:bevel/>
              <a:headEnd type="stealth" w="med" len="med"/>
            </a:ln>
          </p:spPr>
        </p:cxnSp>
        <p:cxnSp>
          <p:nvCxnSpPr>
            <p:cNvPr id="557" name="Line"/>
            <p:cNvCxnSpPr>
              <a:stCxn id="447" idx="16"/>
            </p:cNvCxnSpPr>
            <p:nvPr/>
          </p:nvCxnSpPr>
          <p:spPr>
            <a:xfrm rot="-5400000">
              <a:off x="2195058" y="3435810"/>
              <a:ext cx="245183" cy="0"/>
            </a:xfrm>
            <a:prstGeom prst="line">
              <a:avLst/>
            </a:prstGeom>
            <a:ln w="7600" cap="flat">
              <a:solidFill>
                <a:srgbClr val="4C4C4C"/>
              </a:solidFill>
              <a:bevel/>
              <a:tailEnd type="stealth" w="med" len="med"/>
            </a:ln>
          </p:spPr>
        </p:cxnSp>
        <p:cxnSp>
          <p:nvCxnSpPr>
            <p:cNvPr id="558" name="Line"/>
            <p:cNvCxnSpPr>
              <a:stCxn id="447" idx="9"/>
            </p:cNvCxnSpPr>
            <p:nvPr/>
          </p:nvCxnSpPr>
          <p:spPr>
            <a:xfrm>
              <a:off x="2456983" y="3694706"/>
              <a:ext cx="202667" cy="0"/>
            </a:xfrm>
            <a:prstGeom prst="line">
              <a:avLst/>
            </a:prstGeom>
            <a:ln w="7600" cap="flat">
              <a:solidFill>
                <a:srgbClr val="4C4C4C"/>
              </a:solidFill>
              <a:bevel/>
              <a:headEnd type="stealth" w="med" len="med"/>
            </a:ln>
          </p:spPr>
        </p:cxnSp>
        <p:sp>
          <p:nvSpPr>
            <p:cNvPr id="602" name="Text 602"/>
            <p:cNvSpPr txBox="1"/>
            <p:nvPr/>
          </p:nvSpPr>
          <p:spPr>
            <a:xfrm>
              <a:off x="5486850" y="3860418"/>
              <a:ext cx="458447" cy="137714"/>
            </a:xfrm>
            <a:prstGeom prst="rect">
              <a:avLst/>
            </a:prstGeom>
            <a:noFill/>
          </p:spPr>
          <p:txBody>
            <a:bodyPr wrap="square" lIns="21000" tIns="13500" rIns="21000" bIns="13500" rtlCol="0" anchor="ctr"/>
            <a:lstStyle/>
            <a:p>
              <a:pPr algn="ctr"/>
              <a:r>
                <a:rPr sz="513">
                  <a:solidFill>
                    <a:srgbClr val="FFFFFF"/>
                  </a:solidFill>
                  <a:latin typeface="Arial"/>
                </a:rPr>
                <a:t>Decanter</a:t>
              </a:r>
            </a:p>
          </p:txBody>
        </p:sp>
        <p:sp>
          <p:nvSpPr>
            <p:cNvPr id="603" name="Text 603"/>
            <p:cNvSpPr txBox="1"/>
            <p:nvPr/>
          </p:nvSpPr>
          <p:spPr>
            <a:xfrm rot="-5400000">
              <a:off x="4190746" y="3612652"/>
              <a:ext cx="920496" cy="241408"/>
            </a:xfrm>
            <a:prstGeom prst="rect">
              <a:avLst/>
            </a:prstGeom>
            <a:noFill/>
          </p:spPr>
          <p:txBody>
            <a:bodyPr wrap="square" lIns="21000" tIns="13500" rIns="21000" bIns="13500" rtlCol="0" anchor="ctr"/>
            <a:lstStyle/>
            <a:p>
              <a:pPr algn="ctr"/>
              <a:r>
                <a:rPr sz="684">
                  <a:solidFill>
                    <a:srgbClr val="000000"/>
                  </a:solidFill>
                  <a:latin typeface="Arial"/>
                </a:rPr>
                <a:t>Beer Still</a:t>
              </a:r>
            </a:p>
          </p:txBody>
        </p:sp>
        <p:sp>
          <p:nvSpPr>
            <p:cNvPr id="604" name="Text 604"/>
            <p:cNvSpPr txBox="1"/>
            <p:nvPr/>
          </p:nvSpPr>
          <p:spPr>
            <a:xfrm rot="-5400000">
              <a:off x="4753148" y="3582252"/>
              <a:ext cx="920496" cy="241408"/>
            </a:xfrm>
            <a:prstGeom prst="rect">
              <a:avLst/>
            </a:prstGeom>
            <a:noFill/>
          </p:spPr>
          <p:txBody>
            <a:bodyPr wrap="square" lIns="21000" tIns="13500" rIns="21000" bIns="13500" rtlCol="0" anchor="ctr"/>
            <a:lstStyle/>
            <a:p>
              <a:pPr algn="ctr"/>
              <a:r>
                <a:rPr sz="684">
                  <a:solidFill>
                    <a:srgbClr val="000000"/>
                  </a:solidFill>
                  <a:latin typeface="Arial"/>
                </a:rPr>
                <a:t>Aldehyde Still</a:t>
              </a:r>
            </a:p>
          </p:txBody>
        </p:sp>
        <p:sp>
          <p:nvSpPr>
            <p:cNvPr id="605" name="Text 605"/>
            <p:cNvSpPr txBox="1"/>
            <p:nvPr/>
          </p:nvSpPr>
          <p:spPr>
            <a:xfrm rot="-5400000">
              <a:off x="5786602" y="3612652"/>
              <a:ext cx="920496" cy="241408"/>
            </a:xfrm>
            <a:prstGeom prst="rect">
              <a:avLst/>
            </a:prstGeom>
            <a:noFill/>
          </p:spPr>
          <p:txBody>
            <a:bodyPr wrap="square" lIns="21000" tIns="13500" rIns="21000" bIns="13500" rtlCol="0" anchor="ctr"/>
            <a:lstStyle/>
            <a:p>
              <a:pPr algn="ctr"/>
              <a:r>
                <a:rPr sz="570">
                  <a:solidFill>
                    <a:srgbClr val="303030"/>
                  </a:solidFill>
                  <a:latin typeface="Arial"/>
                </a:rPr>
                <a:t>Rectifying Column</a:t>
              </a:r>
            </a:p>
          </p:txBody>
        </p:sp>
        <p:sp>
          <p:nvSpPr>
            <p:cNvPr id="606" name="Text 606"/>
            <p:cNvSpPr txBox="1"/>
            <p:nvPr/>
          </p:nvSpPr>
          <p:spPr>
            <a:xfrm>
              <a:off x="5426050" y="3374018"/>
              <a:ext cx="638400" cy="182400"/>
            </a:xfrm>
            <a:prstGeom prst="rect">
              <a:avLst/>
            </a:prstGeom>
            <a:noFill/>
          </p:spPr>
          <p:txBody>
            <a:bodyPr wrap="square" lIns="21000" tIns="13500" rIns="21000" bIns="13500" rtlCol="0" anchor="ctr"/>
            <a:lstStyle/>
            <a:p>
              <a:pPr algn="ctr"/>
              <a:r>
                <a:rPr sz="570">
                  <a:solidFill>
                    <a:srgbClr val="303030"/>
                  </a:solidFill>
                  <a:latin typeface="Arial"/>
                </a:rPr>
                <a:t>Fusel oil</a:t>
              </a:r>
            </a:p>
          </p:txBody>
        </p:sp>
        <p:sp>
          <p:nvSpPr>
            <p:cNvPr id="607" name="Text 607"/>
            <p:cNvSpPr txBox="1"/>
            <p:nvPr/>
          </p:nvSpPr>
          <p:spPr>
            <a:xfrm>
              <a:off x="5715745" y="2522818"/>
              <a:ext cx="820800" cy="182400"/>
            </a:xfrm>
            <a:prstGeom prst="rect">
              <a:avLst/>
            </a:prstGeom>
            <a:noFill/>
          </p:spPr>
          <p:txBody>
            <a:bodyPr wrap="square" lIns="21000" tIns="13500" rIns="21000" bIns="13500" rtlCol="0" anchor="ctr"/>
            <a:lstStyle/>
            <a:p>
              <a:pPr algn="ctr"/>
              <a:r>
                <a:rPr sz="570">
                  <a:solidFill>
                    <a:srgbClr val="303030"/>
                  </a:solidFill>
                  <a:latin typeface="Arial"/>
                </a:rPr>
                <a:t>Aldehyde</a:t>
              </a:r>
            </a:p>
          </p:txBody>
        </p:sp>
        <p:sp>
          <p:nvSpPr>
            <p:cNvPr id="608" name="Text 608"/>
            <p:cNvSpPr txBox="1"/>
            <p:nvPr/>
          </p:nvSpPr>
          <p:spPr>
            <a:xfrm>
              <a:off x="7747850" y="2712818"/>
              <a:ext cx="1033600" cy="273600"/>
            </a:xfrm>
            <a:prstGeom prst="rect">
              <a:avLst/>
            </a:prstGeom>
            <a:noFill/>
          </p:spPr>
          <p:txBody>
            <a:bodyPr wrap="square" lIns="21000" tIns="13500" rIns="21000" bIns="13500" rtlCol="0" anchor="ctr"/>
            <a:lstStyle/>
            <a:p>
              <a:pPr algn="ctr"/>
              <a:r>
                <a:rPr sz="570">
                  <a:solidFill>
                    <a:srgbClr val="303030"/>
                  </a:solidFill>
                  <a:latin typeface="Arial"/>
                </a:rPr>
                <a:t>95% Ethanol</a:t>
              </a:r>
            </a:p>
            <a:p>
              <a:pPr algn="ctr"/>
              <a:endParaRPr sz="570">
                <a:solidFill>
                  <a:srgbClr val="303030"/>
                </a:solidFill>
                <a:latin typeface="Arial"/>
              </a:endParaRPr>
            </a:p>
          </p:txBody>
        </p:sp>
        <p:sp>
          <p:nvSpPr>
            <p:cNvPr id="609" name="Text 609"/>
            <p:cNvSpPr txBox="1"/>
            <p:nvPr/>
          </p:nvSpPr>
          <p:spPr>
            <a:xfrm>
              <a:off x="7842849" y="3495619"/>
              <a:ext cx="843600" cy="304000"/>
            </a:xfrm>
            <a:prstGeom prst="rect">
              <a:avLst/>
            </a:prstGeom>
            <a:noFill/>
          </p:spPr>
          <p:txBody>
            <a:bodyPr wrap="square" lIns="21000" tIns="13500" rIns="21000" bIns="13500" rtlCol="0" anchor="ctr"/>
            <a:lstStyle/>
            <a:p>
              <a:pPr algn="ctr"/>
              <a:r>
                <a:rPr sz="570">
                  <a:solidFill>
                    <a:srgbClr val="303030"/>
                  </a:solidFill>
                  <a:latin typeface="Arial"/>
                </a:rPr>
                <a:t>Denatured</a:t>
              </a:r>
            </a:p>
          </p:txBody>
        </p:sp>
        <p:sp>
          <p:nvSpPr>
            <p:cNvPr id="610" name="Text 610"/>
            <p:cNvSpPr txBox="1"/>
            <p:nvPr/>
          </p:nvSpPr>
          <p:spPr>
            <a:xfrm>
              <a:off x="7869449" y="3623156"/>
              <a:ext cx="790400" cy="220400"/>
            </a:xfrm>
            <a:prstGeom prst="rect">
              <a:avLst/>
            </a:prstGeom>
            <a:noFill/>
          </p:spPr>
          <p:txBody>
            <a:bodyPr wrap="square" lIns="21000" tIns="13500" rIns="21000" bIns="13500" rtlCol="0" anchor="ctr"/>
            <a:lstStyle/>
            <a:p>
              <a:pPr algn="ctr"/>
              <a:r>
                <a:rPr sz="570">
                  <a:solidFill>
                    <a:srgbClr val="303030"/>
                  </a:solidFill>
                  <a:latin typeface="Arial"/>
                </a:rPr>
                <a:t>Alcohol</a:t>
              </a:r>
            </a:p>
          </p:txBody>
        </p:sp>
        <p:sp>
          <p:nvSpPr>
            <p:cNvPr id="611" name="Text 611"/>
            <p:cNvSpPr txBox="1"/>
            <p:nvPr/>
          </p:nvSpPr>
          <p:spPr>
            <a:xfrm>
              <a:off x="7960649" y="4590019"/>
              <a:ext cx="889200" cy="364800"/>
            </a:xfrm>
            <a:prstGeom prst="rect">
              <a:avLst/>
            </a:prstGeom>
            <a:noFill/>
          </p:spPr>
          <p:txBody>
            <a:bodyPr wrap="square" lIns="21000" tIns="13500" rIns="21000" bIns="13500" rtlCol="0" anchor="ctr"/>
            <a:lstStyle/>
            <a:p>
              <a:pPr algn="ctr"/>
              <a:r>
                <a:rPr sz="570">
                  <a:solidFill>
                    <a:srgbClr val="303030"/>
                  </a:solidFill>
                  <a:latin typeface="Arial"/>
                </a:rPr>
                <a:t>100% Ethanol</a:t>
              </a:r>
            </a:p>
          </p:txBody>
        </p:sp>
        <p:sp>
          <p:nvSpPr>
            <p:cNvPr id="612" name="Text 612"/>
            <p:cNvSpPr txBox="1"/>
            <p:nvPr/>
          </p:nvSpPr>
          <p:spPr>
            <a:xfrm>
              <a:off x="7402050" y="3573756"/>
              <a:ext cx="281200" cy="136800"/>
            </a:xfrm>
            <a:prstGeom prst="rect">
              <a:avLst/>
            </a:prstGeom>
            <a:noFill/>
          </p:spPr>
          <p:txBody>
            <a:bodyPr wrap="square" lIns="21000" tIns="13500" rIns="21000" bIns="13500" rtlCol="0" anchor="ctr"/>
            <a:lstStyle/>
            <a:p>
              <a:pPr algn="ctr"/>
              <a:r>
                <a:rPr sz="570">
                  <a:solidFill>
                    <a:srgbClr val="303030"/>
                  </a:solidFill>
                  <a:latin typeface="Arial"/>
                </a:rPr>
                <a:t>Mix</a:t>
              </a:r>
            </a:p>
          </p:txBody>
        </p:sp>
        <p:sp>
          <p:nvSpPr>
            <p:cNvPr id="613" name="Text 613"/>
            <p:cNvSpPr txBox="1"/>
            <p:nvPr/>
          </p:nvSpPr>
          <p:spPr>
            <a:xfrm>
              <a:off x="7402050" y="3710556"/>
              <a:ext cx="281200" cy="136800"/>
            </a:xfrm>
            <a:prstGeom prst="rect">
              <a:avLst/>
            </a:prstGeom>
            <a:noFill/>
          </p:spPr>
          <p:txBody>
            <a:bodyPr wrap="square" lIns="21000" tIns="13500" rIns="21000" bIns="13500" rtlCol="0" anchor="ctr"/>
            <a:lstStyle/>
            <a:p>
              <a:pPr algn="ctr"/>
              <a:r>
                <a:rPr sz="570">
                  <a:solidFill>
                    <a:srgbClr val="303030"/>
                  </a:solidFill>
                  <a:latin typeface="Arial"/>
                </a:rPr>
                <a:t>Tank</a:t>
              </a:r>
            </a:p>
          </p:txBody>
        </p:sp>
        <p:sp>
          <p:nvSpPr>
            <p:cNvPr id="614" name="Text 614"/>
            <p:cNvSpPr txBox="1"/>
            <p:nvPr/>
          </p:nvSpPr>
          <p:spPr>
            <a:xfrm>
              <a:off x="6733250" y="4912781"/>
              <a:ext cx="456000" cy="182400"/>
            </a:xfrm>
            <a:prstGeom prst="rect">
              <a:avLst/>
            </a:prstGeom>
            <a:noFill/>
          </p:spPr>
          <p:txBody>
            <a:bodyPr wrap="square" lIns="21000" tIns="13500" rIns="21000" bIns="13500" rtlCol="0" anchor="ctr"/>
            <a:lstStyle/>
            <a:p>
              <a:pPr algn="ctr"/>
              <a:r>
                <a:rPr sz="570">
                  <a:solidFill>
                    <a:srgbClr val="303030"/>
                  </a:solidFill>
                  <a:latin typeface="Arial"/>
                </a:rPr>
                <a:t>Benzene</a:t>
              </a:r>
            </a:p>
          </p:txBody>
        </p:sp>
        <p:sp>
          <p:nvSpPr>
            <p:cNvPr id="615" name="Text 615"/>
            <p:cNvSpPr txBox="1"/>
            <p:nvPr/>
          </p:nvSpPr>
          <p:spPr>
            <a:xfrm>
              <a:off x="6778850" y="3638284"/>
              <a:ext cx="425600" cy="152000"/>
            </a:xfrm>
            <a:prstGeom prst="rect">
              <a:avLst/>
            </a:prstGeom>
            <a:noFill/>
          </p:spPr>
          <p:txBody>
            <a:bodyPr wrap="square" lIns="21000" tIns="13500" rIns="21000" bIns="13500" rtlCol="0" anchor="ctr"/>
            <a:lstStyle/>
            <a:p>
              <a:pPr algn="ctr"/>
              <a:r>
                <a:rPr sz="570">
                  <a:solidFill>
                    <a:srgbClr val="303030"/>
                  </a:solidFill>
                  <a:latin typeface="Arial"/>
                </a:rPr>
                <a:t>Storage</a:t>
              </a:r>
            </a:p>
          </p:txBody>
        </p:sp>
        <p:sp>
          <p:nvSpPr>
            <p:cNvPr id="616" name="Text 616"/>
            <p:cNvSpPr txBox="1"/>
            <p:nvPr/>
          </p:nvSpPr>
          <p:spPr>
            <a:xfrm>
              <a:off x="6778850" y="3790284"/>
              <a:ext cx="402943" cy="121600"/>
            </a:xfrm>
            <a:prstGeom prst="rect">
              <a:avLst/>
            </a:prstGeom>
            <a:noFill/>
          </p:spPr>
          <p:txBody>
            <a:bodyPr wrap="square" lIns="21000" tIns="13500" rIns="21000" bIns="13500" rtlCol="0" anchor="ctr"/>
            <a:lstStyle/>
            <a:p>
              <a:pPr algn="ctr"/>
              <a:r>
                <a:rPr sz="570">
                  <a:solidFill>
                    <a:srgbClr val="303030"/>
                  </a:solidFill>
                  <a:latin typeface="Arial"/>
                </a:rPr>
                <a:t>Tank</a:t>
              </a:r>
            </a:p>
          </p:txBody>
        </p:sp>
        <p:sp>
          <p:nvSpPr>
            <p:cNvPr id="617" name="Text 617"/>
            <p:cNvSpPr txBox="1"/>
            <p:nvPr/>
          </p:nvSpPr>
          <p:spPr>
            <a:xfrm>
              <a:off x="7189250" y="3191618"/>
              <a:ext cx="699200" cy="212800"/>
            </a:xfrm>
            <a:prstGeom prst="rect">
              <a:avLst/>
            </a:prstGeom>
            <a:noFill/>
          </p:spPr>
          <p:txBody>
            <a:bodyPr wrap="square" lIns="21000" tIns="13500" rIns="21000" bIns="13500" rtlCol="0" anchor="ctr"/>
            <a:lstStyle/>
            <a:p>
              <a:pPr algn="ctr"/>
              <a:r>
                <a:rPr sz="570">
                  <a:solidFill>
                    <a:srgbClr val="303030"/>
                  </a:solidFill>
                  <a:latin typeface="Arial"/>
                </a:rPr>
                <a:t>Denaturant</a:t>
              </a:r>
            </a:p>
          </p:txBody>
        </p:sp>
        <p:sp>
          <p:nvSpPr>
            <p:cNvPr id="618" name="Text 618"/>
            <p:cNvSpPr txBox="1"/>
            <p:nvPr/>
          </p:nvSpPr>
          <p:spPr>
            <a:xfrm>
              <a:off x="4331650" y="2522818"/>
              <a:ext cx="820800" cy="395200"/>
            </a:xfrm>
            <a:prstGeom prst="rect">
              <a:avLst/>
            </a:prstGeom>
            <a:noFill/>
          </p:spPr>
          <p:txBody>
            <a:bodyPr wrap="square" lIns="21000" tIns="13500" rIns="21000" bIns="13500" rtlCol="0" anchor="ctr"/>
            <a:lstStyle/>
            <a:p>
              <a:pPr algn="ctr"/>
              <a:r>
                <a:rPr sz="570">
                  <a:solidFill>
                    <a:srgbClr val="303030"/>
                  </a:solidFill>
                  <a:latin typeface="Arial"/>
                </a:rPr>
                <a:t>50-60% alcohol+ aldehyde</a:t>
              </a:r>
            </a:p>
          </p:txBody>
        </p:sp>
        <p:sp>
          <p:nvSpPr>
            <p:cNvPr id="619" name="Text 619"/>
            <p:cNvSpPr txBox="1"/>
            <p:nvPr/>
          </p:nvSpPr>
          <p:spPr>
            <a:xfrm rot="-5400000">
              <a:off x="1177650" y="3510819"/>
              <a:ext cx="1064000" cy="273600"/>
            </a:xfrm>
            <a:prstGeom prst="rect">
              <a:avLst/>
            </a:prstGeom>
            <a:noFill/>
          </p:spPr>
          <p:txBody>
            <a:bodyPr wrap="square" lIns="21000" tIns="13500" rIns="21000" bIns="13500" rtlCol="0" anchor="ctr"/>
            <a:lstStyle/>
            <a:p>
              <a:pPr algn="ctr"/>
              <a:r>
                <a:rPr sz="684">
                  <a:solidFill>
                    <a:srgbClr val="303030"/>
                  </a:solidFill>
                  <a:latin typeface="Arial"/>
                </a:rPr>
                <a:t>Diluter</a:t>
              </a:r>
            </a:p>
          </p:txBody>
        </p:sp>
        <p:sp>
          <p:nvSpPr>
            <p:cNvPr id="620" name="Text 620"/>
            <p:cNvSpPr txBox="1"/>
            <p:nvPr/>
          </p:nvSpPr>
          <p:spPr>
            <a:xfrm rot="-5400000">
              <a:off x="1892050" y="3655218"/>
              <a:ext cx="851200" cy="395200"/>
            </a:xfrm>
            <a:prstGeom prst="rect">
              <a:avLst/>
            </a:prstGeom>
            <a:noFill/>
          </p:spPr>
          <p:txBody>
            <a:bodyPr wrap="square" lIns="21000" tIns="13500" rIns="21000" bIns="13500" rtlCol="0" anchor="ctr"/>
            <a:lstStyle/>
            <a:p>
              <a:pPr algn="ctr"/>
              <a:r>
                <a:rPr sz="570">
                  <a:solidFill>
                    <a:srgbClr val="303030"/>
                  </a:solidFill>
                  <a:latin typeface="Arial"/>
                </a:rPr>
                <a:t>Scrubber</a:t>
              </a:r>
            </a:p>
          </p:txBody>
        </p:sp>
        <p:sp>
          <p:nvSpPr>
            <p:cNvPr id="621" name="Text 621"/>
            <p:cNvSpPr txBox="1"/>
            <p:nvPr/>
          </p:nvSpPr>
          <p:spPr>
            <a:xfrm>
              <a:off x="1679250" y="2877908"/>
              <a:ext cx="1276800" cy="729600"/>
            </a:xfrm>
            <a:prstGeom prst="rect">
              <a:avLst/>
            </a:prstGeom>
            <a:noFill/>
          </p:spPr>
          <p:txBody>
            <a:bodyPr wrap="square" lIns="21000" tIns="13500" rIns="21000" bIns="13500" rtlCol="0" anchor="ctr"/>
            <a:lstStyle/>
            <a:p>
              <a:pPr algn="ctr"/>
              <a:r>
                <a:rPr sz="570">
                  <a:solidFill>
                    <a:srgbClr val="303030"/>
                  </a:solidFill>
                  <a:latin typeface="Arial"/>
                </a:rPr>
                <a:t>CO</a:t>
              </a:r>
              <a:r>
                <a:rPr sz="570" baseline="-25000">
                  <a:solidFill>
                    <a:srgbClr val="303030"/>
                  </a:solidFill>
                  <a:latin typeface="Arial"/>
                </a:rPr>
                <a:t>2</a:t>
              </a:r>
            </a:p>
          </p:txBody>
        </p:sp>
        <p:sp>
          <p:nvSpPr>
            <p:cNvPr id="622" name="Text 622"/>
            <p:cNvSpPr txBox="1"/>
            <p:nvPr/>
          </p:nvSpPr>
          <p:spPr>
            <a:xfrm>
              <a:off x="2467070" y="3535756"/>
              <a:ext cx="608000" cy="334400"/>
            </a:xfrm>
            <a:prstGeom prst="rect">
              <a:avLst/>
            </a:prstGeom>
            <a:noFill/>
          </p:spPr>
          <p:txBody>
            <a:bodyPr wrap="square" lIns="21000" tIns="13500" rIns="21000" bIns="13500" rtlCol="0" anchor="ctr"/>
            <a:lstStyle/>
            <a:p>
              <a:pPr algn="ctr"/>
              <a:r>
                <a:rPr sz="570">
                  <a:solidFill>
                    <a:srgbClr val="303030"/>
                  </a:solidFill>
                  <a:latin typeface="Arial"/>
                </a:rPr>
                <a:t>H</a:t>
              </a:r>
              <a:r>
                <a:rPr sz="570" baseline="-25000">
                  <a:solidFill>
                    <a:srgbClr val="303030"/>
                  </a:solidFill>
                  <a:latin typeface="Arial"/>
                </a:rPr>
                <a:t>2</a:t>
              </a:r>
              <a:r>
                <a:rPr sz="570">
                  <a:solidFill>
                    <a:srgbClr val="303030"/>
                  </a:solidFill>
                  <a:latin typeface="Arial"/>
                </a:rPr>
                <a:t>O</a:t>
              </a:r>
            </a:p>
          </p:txBody>
        </p:sp>
        <p:sp>
          <p:nvSpPr>
            <p:cNvPr id="623" name="Text 623"/>
            <p:cNvSpPr txBox="1"/>
            <p:nvPr/>
          </p:nvSpPr>
          <p:spPr>
            <a:xfrm>
              <a:off x="3054850" y="2006018"/>
              <a:ext cx="529275" cy="400362"/>
            </a:xfrm>
            <a:prstGeom prst="rect">
              <a:avLst/>
            </a:prstGeom>
            <a:noFill/>
          </p:spPr>
          <p:txBody>
            <a:bodyPr wrap="square" lIns="21000" tIns="13500" rIns="21000" bIns="13500" rtlCol="0" anchor="ctr"/>
            <a:lstStyle/>
            <a:p>
              <a:pPr algn="ctr"/>
              <a:r>
                <a:rPr sz="570">
                  <a:solidFill>
                    <a:srgbClr val="303030"/>
                  </a:solidFill>
                  <a:latin typeface="Arial"/>
                </a:rPr>
                <a:t>Yeast          Cultivation Tank</a:t>
              </a:r>
            </a:p>
          </p:txBody>
        </p:sp>
        <p:cxnSp>
          <p:nvCxnSpPr>
            <p:cNvPr id="584" name="Line"/>
            <p:cNvCxnSpPr/>
            <p:nvPr/>
          </p:nvCxnSpPr>
          <p:spPr>
            <a:xfrm>
              <a:off x="3584125" y="2006018"/>
              <a:ext cx="230725" cy="0"/>
            </a:xfrm>
            <a:prstGeom prst="line">
              <a:avLst/>
            </a:prstGeom>
            <a:ln w="7600" cap="flat">
              <a:solidFill>
                <a:srgbClr val="4C4C4C"/>
              </a:solidFill>
              <a:bevel/>
              <a:tailEnd type="stealth" w="med" len="med"/>
            </a:ln>
          </p:spPr>
        </p:cxnSp>
        <p:sp>
          <p:nvSpPr>
            <p:cNvPr id="624" name="Text 624"/>
            <p:cNvSpPr txBox="1"/>
            <p:nvPr/>
          </p:nvSpPr>
          <p:spPr>
            <a:xfrm>
              <a:off x="3315689" y="1638686"/>
              <a:ext cx="1276800" cy="729600"/>
            </a:xfrm>
            <a:prstGeom prst="rect">
              <a:avLst/>
            </a:prstGeom>
            <a:noFill/>
          </p:spPr>
          <p:txBody>
            <a:bodyPr wrap="square" lIns="21000" tIns="13500" rIns="21000" bIns="13500" rtlCol="0" anchor="ctr"/>
            <a:lstStyle/>
            <a:p>
              <a:pPr algn="ctr"/>
              <a:r>
                <a:rPr sz="570">
                  <a:solidFill>
                    <a:srgbClr val="303030"/>
                  </a:solidFill>
                  <a:latin typeface="Arial"/>
                </a:rPr>
                <a:t>CO</a:t>
              </a:r>
              <a:r>
                <a:rPr sz="570" baseline="-25000">
                  <a:solidFill>
                    <a:srgbClr val="303030"/>
                  </a:solidFill>
                  <a:latin typeface="Arial"/>
                </a:rPr>
                <a:t>2</a:t>
              </a:r>
            </a:p>
          </p:txBody>
        </p:sp>
        <p:sp>
          <p:nvSpPr>
            <p:cNvPr id="625" name="Text 625"/>
            <p:cNvSpPr txBox="1"/>
            <p:nvPr/>
          </p:nvSpPr>
          <p:spPr>
            <a:xfrm>
              <a:off x="3519669" y="2216285"/>
              <a:ext cx="868839" cy="179867"/>
            </a:xfrm>
            <a:prstGeom prst="rect">
              <a:avLst/>
            </a:prstGeom>
            <a:noFill/>
          </p:spPr>
          <p:txBody>
            <a:bodyPr wrap="square" lIns="21000" tIns="13500" rIns="21000" bIns="13500" rtlCol="0" anchor="ctr"/>
            <a:lstStyle/>
            <a:p>
              <a:pPr algn="ctr"/>
              <a:r>
                <a:rPr sz="570">
                  <a:solidFill>
                    <a:srgbClr val="303030"/>
                  </a:solidFill>
                  <a:latin typeface="Arial"/>
                </a:rPr>
                <a:t>Steam</a:t>
              </a:r>
            </a:p>
          </p:txBody>
        </p:sp>
        <p:sp>
          <p:nvSpPr>
            <p:cNvPr id="626" name="Text 626"/>
            <p:cNvSpPr txBox="1"/>
            <p:nvPr/>
          </p:nvSpPr>
          <p:spPr>
            <a:xfrm>
              <a:off x="3024450" y="5046019"/>
              <a:ext cx="668800" cy="334400"/>
            </a:xfrm>
            <a:prstGeom prst="rect">
              <a:avLst/>
            </a:prstGeom>
            <a:noFill/>
          </p:spPr>
          <p:txBody>
            <a:bodyPr wrap="square" lIns="21000" tIns="13500" rIns="21000" bIns="13500" rtlCol="0" anchor="ctr"/>
            <a:lstStyle/>
            <a:p>
              <a:pPr algn="ctr"/>
              <a:r>
                <a:rPr sz="570">
                  <a:solidFill>
                    <a:srgbClr val="303030"/>
                  </a:solidFill>
                  <a:latin typeface="Arial"/>
                </a:rPr>
                <a:t>Water</a:t>
              </a:r>
            </a:p>
          </p:txBody>
        </p:sp>
        <p:sp>
          <p:nvSpPr>
            <p:cNvPr id="627" name="Text 627"/>
            <p:cNvSpPr txBox="1"/>
            <p:nvPr/>
          </p:nvSpPr>
          <p:spPr>
            <a:xfrm>
              <a:off x="4909396" y="5095181"/>
              <a:ext cx="608000" cy="334400"/>
            </a:xfrm>
            <a:prstGeom prst="rect">
              <a:avLst/>
            </a:prstGeom>
            <a:noFill/>
          </p:spPr>
          <p:txBody>
            <a:bodyPr wrap="square" lIns="21000" tIns="13500" rIns="21000" bIns="13500" rtlCol="0" anchor="ctr"/>
            <a:lstStyle/>
            <a:p>
              <a:pPr algn="ctr"/>
              <a:r>
                <a:rPr sz="570">
                  <a:solidFill>
                    <a:srgbClr val="303030"/>
                  </a:solidFill>
                  <a:latin typeface="Arial"/>
                </a:rPr>
                <a:t>H</a:t>
              </a:r>
              <a:r>
                <a:rPr sz="570" baseline="-25000">
                  <a:solidFill>
                    <a:srgbClr val="303030"/>
                  </a:solidFill>
                  <a:latin typeface="Arial"/>
                </a:rPr>
                <a:t>2</a:t>
              </a:r>
              <a:r>
                <a:rPr sz="570">
                  <a:solidFill>
                    <a:srgbClr val="303030"/>
                  </a:solidFill>
                  <a:latin typeface="Arial"/>
                </a:rPr>
                <a:t>O</a:t>
              </a:r>
            </a:p>
          </p:txBody>
        </p:sp>
        <p:sp>
          <p:nvSpPr>
            <p:cNvPr id="628" name="Text 628"/>
            <p:cNvSpPr txBox="1"/>
            <p:nvPr/>
          </p:nvSpPr>
          <p:spPr>
            <a:xfrm>
              <a:off x="5942849" y="5095181"/>
              <a:ext cx="608000" cy="334400"/>
            </a:xfrm>
            <a:prstGeom prst="rect">
              <a:avLst/>
            </a:prstGeom>
            <a:noFill/>
          </p:spPr>
          <p:txBody>
            <a:bodyPr wrap="square" lIns="21000" tIns="13500" rIns="21000" bIns="13500" rtlCol="0" anchor="ctr"/>
            <a:lstStyle/>
            <a:p>
              <a:pPr algn="ctr"/>
              <a:r>
                <a:rPr sz="570">
                  <a:solidFill>
                    <a:srgbClr val="303030"/>
                  </a:solidFill>
                  <a:latin typeface="Arial"/>
                </a:rPr>
                <a:t>H</a:t>
              </a:r>
              <a:r>
                <a:rPr sz="570" baseline="-25000">
                  <a:solidFill>
                    <a:srgbClr val="303030"/>
                  </a:solidFill>
                  <a:latin typeface="Arial"/>
                </a:rPr>
                <a:t>2</a:t>
              </a:r>
              <a:r>
                <a:rPr sz="570">
                  <a:solidFill>
                    <a:srgbClr val="303030"/>
                  </a:solidFill>
                  <a:latin typeface="Arial"/>
                </a:rPr>
                <a:t>O</a:t>
              </a:r>
            </a:p>
          </p:txBody>
        </p:sp>
        <p:sp>
          <p:nvSpPr>
            <p:cNvPr id="629" name="Text 629"/>
            <p:cNvSpPr txBox="1"/>
            <p:nvPr/>
          </p:nvSpPr>
          <p:spPr>
            <a:xfrm>
              <a:off x="4422850" y="5137219"/>
              <a:ext cx="456000" cy="243200"/>
            </a:xfrm>
            <a:prstGeom prst="rect">
              <a:avLst/>
            </a:prstGeom>
            <a:noFill/>
          </p:spPr>
          <p:txBody>
            <a:bodyPr wrap="square" lIns="21000" tIns="13500" rIns="21000" bIns="13500" rtlCol="0" anchor="ctr"/>
            <a:lstStyle/>
            <a:p>
              <a:pPr algn="ctr"/>
              <a:r>
                <a:rPr sz="570">
                  <a:solidFill>
                    <a:srgbClr val="303030"/>
                  </a:solidFill>
                  <a:latin typeface="Arial"/>
                </a:rPr>
                <a:t>Slops</a:t>
              </a:r>
            </a:p>
          </p:txBody>
        </p:sp>
        <p:sp>
          <p:nvSpPr>
            <p:cNvPr id="630" name="Text 630"/>
            <p:cNvSpPr txBox="1"/>
            <p:nvPr/>
          </p:nvSpPr>
          <p:spPr>
            <a:xfrm>
              <a:off x="1588050" y="2136485"/>
              <a:ext cx="846134" cy="339467"/>
            </a:xfrm>
            <a:prstGeom prst="rect">
              <a:avLst/>
            </a:prstGeom>
            <a:noFill/>
          </p:spPr>
          <p:txBody>
            <a:bodyPr wrap="square" lIns="21000" tIns="13500" rIns="21000" bIns="13500" rtlCol="0" anchor="ctr"/>
            <a:lstStyle/>
            <a:p>
              <a:pPr algn="ctr"/>
              <a:r>
                <a:rPr sz="570">
                  <a:solidFill>
                    <a:srgbClr val="303030"/>
                  </a:solidFill>
                  <a:latin typeface="Arial"/>
                </a:rPr>
                <a:t>Molasses Sterllizer</a:t>
              </a:r>
            </a:p>
          </p:txBody>
        </p:sp>
        <p:sp>
          <p:nvSpPr>
            <p:cNvPr id="631" name="Text 631"/>
            <p:cNvSpPr txBox="1"/>
            <p:nvPr/>
          </p:nvSpPr>
          <p:spPr>
            <a:xfrm>
              <a:off x="1527250" y="4200044"/>
              <a:ext cx="1580800" cy="577600"/>
            </a:xfrm>
            <a:prstGeom prst="rect">
              <a:avLst/>
            </a:prstGeom>
            <a:noFill/>
          </p:spPr>
          <p:txBody>
            <a:bodyPr wrap="square" lIns="21000" tIns="13500" rIns="21000" bIns="13500" rtlCol="0" anchor="ctr"/>
            <a:lstStyle/>
            <a:p>
              <a:pPr algn="ctr"/>
              <a:r>
                <a:rPr sz="570">
                  <a:solidFill>
                    <a:srgbClr val="303030"/>
                  </a:solidFill>
                  <a:latin typeface="Arial"/>
                </a:rPr>
                <a:t>Water Scrub with</a:t>
              </a:r>
            </a:p>
            <a:p>
              <a:pPr algn="ctr"/>
              <a:r>
                <a:rPr sz="570">
                  <a:solidFill>
                    <a:srgbClr val="303030"/>
                  </a:solidFill>
                  <a:latin typeface="Arial"/>
                </a:rPr>
                <a:t>1-2% alcohol</a:t>
              </a:r>
            </a:p>
          </p:txBody>
        </p:sp>
        <p:sp>
          <p:nvSpPr>
            <p:cNvPr id="632" name="Text 632"/>
            <p:cNvSpPr txBox="1"/>
            <p:nvPr/>
          </p:nvSpPr>
          <p:spPr>
            <a:xfrm>
              <a:off x="318850" y="3039618"/>
              <a:ext cx="790400" cy="334400"/>
            </a:xfrm>
            <a:prstGeom prst="rect">
              <a:avLst/>
            </a:prstGeom>
            <a:noFill/>
          </p:spPr>
          <p:txBody>
            <a:bodyPr wrap="square" lIns="21000" tIns="13500" rIns="21000" bIns="13500" rtlCol="0" anchor="ctr"/>
            <a:lstStyle/>
            <a:p>
              <a:pPr algn="ctr"/>
              <a:r>
                <a:rPr sz="570">
                  <a:solidFill>
                    <a:srgbClr val="303030"/>
                  </a:solidFill>
                  <a:latin typeface="Arial"/>
                </a:rPr>
                <a:t>Molasses Storage</a:t>
              </a:r>
            </a:p>
          </p:txBody>
        </p:sp>
        <p:sp>
          <p:nvSpPr>
            <p:cNvPr id="633" name="Text 633"/>
            <p:cNvSpPr txBox="1"/>
            <p:nvPr/>
          </p:nvSpPr>
          <p:spPr>
            <a:xfrm rot="-5400000">
              <a:off x="7052328" y="4632808"/>
              <a:ext cx="1045243" cy="289672"/>
            </a:xfrm>
            <a:prstGeom prst="rect">
              <a:avLst/>
            </a:prstGeom>
            <a:noFill/>
          </p:spPr>
          <p:txBody>
            <a:bodyPr wrap="square" lIns="21000" tIns="13500" rIns="21000" bIns="13500" rtlCol="0" anchor="ctr"/>
            <a:lstStyle/>
            <a:p>
              <a:pPr algn="ctr"/>
              <a:r>
                <a:rPr sz="570" dirty="0">
                  <a:solidFill>
                    <a:srgbClr val="303030"/>
                  </a:solidFill>
                  <a:latin typeface="Arial"/>
                </a:rPr>
                <a:t>Ternary</a:t>
              </a:r>
            </a:p>
            <a:p>
              <a:pPr algn="ctr"/>
              <a:r>
                <a:rPr sz="570" dirty="0">
                  <a:solidFill>
                    <a:srgbClr val="303030"/>
                  </a:solidFill>
                  <a:latin typeface="Arial"/>
                </a:rPr>
                <a:t>Azeotropic</a:t>
              </a:r>
            </a:p>
            <a:p>
              <a:pPr algn="ctr"/>
              <a:r>
                <a:rPr sz="570" dirty="0">
                  <a:solidFill>
                    <a:srgbClr val="303030"/>
                  </a:solidFill>
                  <a:latin typeface="Arial"/>
                </a:rPr>
                <a:t>Distillation</a:t>
              </a:r>
            </a:p>
          </p:txBody>
        </p:sp>
      </p:grpSp>
    </p:spTree>
    <p:extLst>
      <p:ext uri="{BB962C8B-B14F-4D97-AF65-F5344CB8AC3E}">
        <p14:creationId xmlns:p14="http://schemas.microsoft.com/office/powerpoint/2010/main" val="3205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389" y="522660"/>
            <a:ext cx="5923698" cy="4431983"/>
          </a:xfrm>
          <a:prstGeom prst="rect">
            <a:avLst/>
          </a:prstGeom>
          <a:noFill/>
        </p:spPr>
        <p:txBody>
          <a:bodyPr wrap="square" rtlCol="0">
            <a:spAutoFit/>
          </a:bodyPr>
          <a:lstStyle/>
          <a:p>
            <a:pPr marL="257175" indent="-257175">
              <a:buAutoNum type="arabicPeriod"/>
            </a:pPr>
            <a:r>
              <a:rPr lang="en-US" sz="3300" b="1" dirty="0">
                <a:latin typeface="+mj-lt"/>
              </a:rPr>
              <a:t>Molasses Storage Tank -</a:t>
            </a:r>
          </a:p>
          <a:p>
            <a:pPr lvl="1" algn="just">
              <a:lnSpc>
                <a:spcPct val="150000"/>
              </a:lnSpc>
            </a:pPr>
            <a:r>
              <a:rPr lang="en-US" dirty="0"/>
              <a:t>Molasses is a by product from the sugar industry. Contains sucrose, fructose and glucose. Is a heavy viscous fluid. Stored in a tank to maintain a uniform flow to the further equipment's.</a:t>
            </a:r>
          </a:p>
          <a:p>
            <a:pPr lvl="1" algn="just">
              <a:lnSpc>
                <a:spcPct val="150000"/>
              </a:lnSpc>
            </a:pPr>
            <a:endParaRPr lang="en-US" dirty="0"/>
          </a:p>
          <a:p>
            <a:pPr marL="257175" indent="-257175">
              <a:buAutoNum type="arabicPeriod"/>
            </a:pPr>
            <a:endParaRPr lang="en-US" sz="1350" dirty="0"/>
          </a:p>
          <a:p>
            <a:pPr marL="257175" indent="-257175">
              <a:buAutoNum type="arabicPeriod"/>
            </a:pPr>
            <a:r>
              <a:rPr lang="en-US" sz="3300" b="1" dirty="0">
                <a:latin typeface="+mj-lt"/>
              </a:rPr>
              <a:t>Diluter –</a:t>
            </a:r>
            <a:r>
              <a:rPr lang="en-US" sz="1350" dirty="0"/>
              <a:t> </a:t>
            </a:r>
          </a:p>
          <a:p>
            <a:pPr lvl="1">
              <a:lnSpc>
                <a:spcPct val="150000"/>
              </a:lnSpc>
            </a:pPr>
            <a:r>
              <a:rPr lang="en-US" dirty="0"/>
              <a:t>Convert the heavy viscous fluid to a smooth flowing liquid of conc. Around 10-15% </a:t>
            </a:r>
            <a:r>
              <a:rPr lang="en-US" dirty="0" err="1"/>
              <a:t>wt</a:t>
            </a:r>
            <a:r>
              <a:rPr lang="en-US" dirty="0"/>
              <a:t>/vol.</a:t>
            </a:r>
            <a:endParaRPr lang="en-US" sz="1350" dirty="0"/>
          </a:p>
          <a:p>
            <a:pPr marL="257175" indent="-257175">
              <a:buAutoNum type="arabicPeriod"/>
            </a:pPr>
            <a:endParaRPr lang="en-US" sz="135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6087" y="1053913"/>
            <a:ext cx="2759740" cy="2919692"/>
          </a:xfrm>
          <a:prstGeom prst="rect">
            <a:avLst/>
          </a:prstGeom>
        </p:spPr>
      </p:pic>
    </p:spTree>
    <p:extLst>
      <p:ext uri="{BB962C8B-B14F-4D97-AF65-F5344CB8AC3E}">
        <p14:creationId xmlns:p14="http://schemas.microsoft.com/office/powerpoint/2010/main" val="245591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78860" y="507066"/>
            <a:ext cx="5439503" cy="1761566"/>
          </a:xfrm>
        </p:spPr>
        <p:txBody>
          <a:bodyPr>
            <a:normAutofit lnSpcReduction="10000"/>
          </a:bodyPr>
          <a:lstStyle/>
          <a:p>
            <a:pPr marL="0" indent="0" algn="just">
              <a:buNone/>
            </a:pPr>
            <a:r>
              <a:rPr lang="en-US" sz="3300" b="1" dirty="0">
                <a:latin typeface="+mj-lt"/>
              </a:rPr>
              <a:t>3.Sterlization tank –</a:t>
            </a:r>
            <a:r>
              <a:rPr lang="en-US" sz="3300" dirty="0">
                <a:latin typeface="+mj-lt"/>
              </a:rPr>
              <a:t> </a:t>
            </a:r>
          </a:p>
          <a:p>
            <a:pPr marL="342900" lvl="1" indent="0" algn="just">
              <a:lnSpc>
                <a:spcPct val="150000"/>
              </a:lnSpc>
              <a:buNone/>
            </a:pPr>
            <a:r>
              <a:rPr lang="en-US" dirty="0"/>
              <a:t>Done to remove all the other bacteria’s and viruses present in the feed. High Pressure is applied and then it is cooled down</a:t>
            </a:r>
          </a:p>
          <a:p>
            <a:pPr algn="just"/>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859" y="2600185"/>
            <a:ext cx="2869434" cy="24246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699" y="175513"/>
            <a:ext cx="2869434" cy="2424672"/>
          </a:xfrm>
          <a:prstGeom prst="rect">
            <a:avLst/>
          </a:prstGeom>
        </p:spPr>
      </p:pic>
      <p:sp>
        <p:nvSpPr>
          <p:cNvPr id="9" name="TextBox 8"/>
          <p:cNvSpPr txBox="1"/>
          <p:nvPr/>
        </p:nvSpPr>
        <p:spPr>
          <a:xfrm>
            <a:off x="3534508" y="2739150"/>
            <a:ext cx="5397626" cy="2469907"/>
          </a:xfrm>
          <a:prstGeom prst="rect">
            <a:avLst/>
          </a:prstGeom>
          <a:noFill/>
        </p:spPr>
        <p:txBody>
          <a:bodyPr wrap="square" rtlCol="0">
            <a:spAutoFit/>
          </a:bodyPr>
          <a:lstStyle/>
          <a:p>
            <a:pPr marL="257175" indent="-257175" algn="just">
              <a:buAutoNum type="arabicPeriod"/>
            </a:pPr>
            <a:endParaRPr lang="en-US" sz="1350" dirty="0"/>
          </a:p>
          <a:p>
            <a:pPr algn="just"/>
            <a:r>
              <a:rPr lang="en-US" sz="3300" b="1" dirty="0">
                <a:latin typeface="+mj-lt"/>
              </a:rPr>
              <a:t>4.Yeast cultivation Tank – </a:t>
            </a:r>
          </a:p>
          <a:p>
            <a:pPr lvl="1" algn="just">
              <a:lnSpc>
                <a:spcPct val="150000"/>
              </a:lnSpc>
            </a:pPr>
            <a:r>
              <a:rPr lang="en-US" dirty="0"/>
              <a:t>Over here the required nutrients are added to help in the formation of yeast in the feed liquid. Extra oxygen content is provided in helping the yeast to develop.</a:t>
            </a:r>
            <a:endParaRPr lang="en-US" sz="1350" dirty="0"/>
          </a:p>
        </p:txBody>
      </p:sp>
    </p:spTree>
    <p:extLst>
      <p:ext uri="{BB962C8B-B14F-4D97-AF65-F5344CB8AC3E}">
        <p14:creationId xmlns:p14="http://schemas.microsoft.com/office/powerpoint/2010/main" val="3895523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944" y="1689567"/>
            <a:ext cx="4171950" cy="3263504"/>
          </a:xfrm>
        </p:spPr>
        <p:txBody>
          <a:bodyPr>
            <a:normAutofit/>
          </a:bodyPr>
          <a:lstStyle/>
          <a:p>
            <a:pPr marL="0" indent="0" algn="just">
              <a:lnSpc>
                <a:spcPct val="150000"/>
              </a:lnSpc>
              <a:buNone/>
            </a:pPr>
            <a:r>
              <a:rPr lang="en-US" sz="3300" b="1" dirty="0">
                <a:latin typeface="+mj-lt"/>
              </a:rPr>
              <a:t>6.Fermentation tank – </a:t>
            </a:r>
            <a:r>
              <a:rPr lang="en-US" sz="1800" dirty="0"/>
              <a:t>Chemical changes brought about the action of the enzymes present in the yeast. Enzymes being invertase and zymase. </a:t>
            </a:r>
          </a:p>
        </p:txBody>
      </p:sp>
      <p:sp>
        <p:nvSpPr>
          <p:cNvPr id="7" name="Rectangle 6"/>
          <p:cNvSpPr/>
          <p:nvPr/>
        </p:nvSpPr>
        <p:spPr>
          <a:xfrm>
            <a:off x="426944" y="283871"/>
            <a:ext cx="8078321" cy="1431161"/>
          </a:xfrm>
          <a:prstGeom prst="rect">
            <a:avLst/>
          </a:prstGeom>
        </p:spPr>
        <p:txBody>
          <a:bodyPr wrap="square">
            <a:spAutoFit/>
          </a:bodyPr>
          <a:lstStyle/>
          <a:p>
            <a:pPr algn="just"/>
            <a:r>
              <a:rPr lang="en-US" sz="3300" b="1" dirty="0">
                <a:latin typeface="+mj-lt"/>
              </a:rPr>
              <a:t>5.Yeast storage tank – </a:t>
            </a:r>
          </a:p>
          <a:p>
            <a:pPr lvl="1" algn="just">
              <a:lnSpc>
                <a:spcPct val="150000"/>
              </a:lnSpc>
            </a:pPr>
            <a:r>
              <a:rPr lang="en-US" dirty="0"/>
              <a:t>acidic environment is created to help the yeast to survive. pH is adjusted to around 4.8-5.</a:t>
            </a:r>
            <a:endParaRPr lang="en-US" sz="13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054" y="1492624"/>
            <a:ext cx="4062134" cy="1980290"/>
          </a:xfrm>
          <a:prstGeom prst="rect">
            <a:avLst/>
          </a:prstGeom>
        </p:spPr>
      </p:pic>
      <p:sp>
        <p:nvSpPr>
          <p:cNvPr id="10" name="TextBox 9"/>
          <p:cNvSpPr txBox="1"/>
          <p:nvPr/>
        </p:nvSpPr>
        <p:spPr>
          <a:xfrm>
            <a:off x="426944" y="3872753"/>
            <a:ext cx="8438030" cy="415498"/>
          </a:xfrm>
          <a:prstGeom prst="rect">
            <a:avLst/>
          </a:prstGeom>
          <a:noFill/>
        </p:spPr>
        <p:txBody>
          <a:bodyPr wrap="square" rtlCol="0">
            <a:spAutoFit/>
          </a:bodyPr>
          <a:lstStyle/>
          <a:p>
            <a:pPr algn="ctr"/>
            <a:r>
              <a:rPr lang="en-US" sz="2100" dirty="0"/>
              <a:t>C</a:t>
            </a:r>
            <a:r>
              <a:rPr lang="en-US" sz="2100" baseline="-25000" dirty="0"/>
              <a:t>12</a:t>
            </a:r>
            <a:r>
              <a:rPr lang="en-US" sz="2100" dirty="0"/>
              <a:t>H</a:t>
            </a:r>
            <a:r>
              <a:rPr lang="en-US" sz="2100" baseline="-25000" dirty="0"/>
              <a:t>22</a:t>
            </a:r>
            <a:r>
              <a:rPr lang="en-US" sz="2100" dirty="0"/>
              <a:t>O</a:t>
            </a:r>
            <a:r>
              <a:rPr lang="en-US" sz="2100" baseline="-25000" dirty="0"/>
              <a:t>11</a:t>
            </a:r>
            <a:r>
              <a:rPr lang="en-US" sz="2100" dirty="0"/>
              <a:t> + H</a:t>
            </a:r>
            <a:r>
              <a:rPr lang="en-US" sz="2100" baseline="-25000" dirty="0"/>
              <a:t>2</a:t>
            </a:r>
            <a:r>
              <a:rPr lang="en-US" sz="2100" dirty="0"/>
              <a:t>O                             </a:t>
            </a:r>
            <a:r>
              <a:rPr lang="en-US" sz="2100" dirty="0">
                <a:sym typeface="Wingdings" panose="05000000000000000000" pitchFamily="2" charset="2"/>
              </a:rPr>
              <a:t>2C</a:t>
            </a:r>
            <a:r>
              <a:rPr lang="en-US" sz="2100" baseline="-25000" dirty="0">
                <a:sym typeface="Wingdings" panose="05000000000000000000" pitchFamily="2" charset="2"/>
              </a:rPr>
              <a:t>6</a:t>
            </a:r>
            <a:r>
              <a:rPr lang="en-US" sz="2100" dirty="0">
                <a:sym typeface="Wingdings" panose="05000000000000000000" pitchFamily="2" charset="2"/>
              </a:rPr>
              <a:t>H</a:t>
            </a:r>
            <a:r>
              <a:rPr lang="en-US" sz="2100" baseline="-25000" dirty="0">
                <a:sym typeface="Wingdings" panose="05000000000000000000" pitchFamily="2" charset="2"/>
              </a:rPr>
              <a:t>12</a:t>
            </a:r>
            <a:r>
              <a:rPr lang="en-US" sz="2100" dirty="0">
                <a:sym typeface="Wingdings" panose="05000000000000000000" pitchFamily="2" charset="2"/>
              </a:rPr>
              <a:t>O</a:t>
            </a:r>
            <a:r>
              <a:rPr lang="en-US" sz="2100" baseline="-25000" dirty="0">
                <a:sym typeface="Wingdings" panose="05000000000000000000" pitchFamily="2" charset="2"/>
              </a:rPr>
              <a:t>6</a:t>
            </a:r>
            <a:endParaRPr lang="en-US" sz="2100" dirty="0"/>
          </a:p>
        </p:txBody>
      </p:sp>
      <p:sp>
        <p:nvSpPr>
          <p:cNvPr id="11" name="TextBox 10"/>
          <p:cNvSpPr txBox="1"/>
          <p:nvPr/>
        </p:nvSpPr>
        <p:spPr>
          <a:xfrm>
            <a:off x="2624977" y="4184486"/>
            <a:ext cx="541805" cy="507831"/>
          </a:xfrm>
          <a:prstGeom prst="rect">
            <a:avLst/>
          </a:prstGeom>
          <a:noFill/>
        </p:spPr>
        <p:txBody>
          <a:bodyPr wrap="square" rtlCol="0">
            <a:spAutoFit/>
          </a:bodyPr>
          <a:lstStyle/>
          <a:p>
            <a:r>
              <a:rPr lang="en-US" sz="1350" dirty="0"/>
              <a:t>sugar</a:t>
            </a:r>
          </a:p>
        </p:txBody>
      </p:sp>
      <p:cxnSp>
        <p:nvCxnSpPr>
          <p:cNvPr id="13" name="Straight Arrow Connector 12"/>
          <p:cNvCxnSpPr/>
          <p:nvPr/>
        </p:nvCxnSpPr>
        <p:spPr>
          <a:xfrm>
            <a:off x="4225739" y="4068961"/>
            <a:ext cx="15329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25738" y="3812242"/>
            <a:ext cx="1432112" cy="300082"/>
          </a:xfrm>
          <a:prstGeom prst="rect">
            <a:avLst/>
          </a:prstGeom>
          <a:noFill/>
        </p:spPr>
        <p:txBody>
          <a:bodyPr wrap="square" rtlCol="0">
            <a:spAutoFit/>
          </a:bodyPr>
          <a:lstStyle/>
          <a:p>
            <a:pPr algn="ctr"/>
            <a:r>
              <a:rPr lang="en-US" sz="1350" dirty="0"/>
              <a:t>Invertase</a:t>
            </a:r>
          </a:p>
        </p:txBody>
      </p:sp>
      <p:sp>
        <p:nvSpPr>
          <p:cNvPr id="15" name="TextBox 14"/>
          <p:cNvSpPr txBox="1"/>
          <p:nvPr/>
        </p:nvSpPr>
        <p:spPr>
          <a:xfrm>
            <a:off x="426945" y="4461485"/>
            <a:ext cx="8542244" cy="738664"/>
          </a:xfrm>
          <a:prstGeom prst="rect">
            <a:avLst/>
          </a:prstGeom>
          <a:noFill/>
        </p:spPr>
        <p:txBody>
          <a:bodyPr wrap="square" rtlCol="0">
            <a:spAutoFit/>
          </a:bodyPr>
          <a:lstStyle/>
          <a:p>
            <a:r>
              <a:rPr lang="en-US" sz="2100" dirty="0">
                <a:sym typeface="Wingdings" panose="05000000000000000000" pitchFamily="2" charset="2"/>
              </a:rPr>
              <a:t>                                             C</a:t>
            </a:r>
            <a:r>
              <a:rPr lang="en-US" sz="2100" baseline="-25000" dirty="0">
                <a:sym typeface="Wingdings" panose="05000000000000000000" pitchFamily="2" charset="2"/>
              </a:rPr>
              <a:t>6</a:t>
            </a:r>
            <a:r>
              <a:rPr lang="en-US" sz="2100" dirty="0">
                <a:sym typeface="Wingdings" panose="05000000000000000000" pitchFamily="2" charset="2"/>
              </a:rPr>
              <a:t>H</a:t>
            </a:r>
            <a:r>
              <a:rPr lang="en-US" sz="2100" baseline="-25000" dirty="0">
                <a:sym typeface="Wingdings" panose="05000000000000000000" pitchFamily="2" charset="2"/>
              </a:rPr>
              <a:t>12</a:t>
            </a:r>
            <a:r>
              <a:rPr lang="en-US" sz="2100" dirty="0">
                <a:sym typeface="Wingdings" panose="05000000000000000000" pitchFamily="2" charset="2"/>
              </a:rPr>
              <a:t>O</a:t>
            </a:r>
            <a:r>
              <a:rPr lang="en-US" sz="2100" baseline="-25000" dirty="0">
                <a:sym typeface="Wingdings" panose="05000000000000000000" pitchFamily="2" charset="2"/>
              </a:rPr>
              <a:t>6                           </a:t>
            </a:r>
            <a:r>
              <a:rPr lang="en-US" sz="2100" dirty="0">
                <a:sym typeface="Wingdings" panose="05000000000000000000" pitchFamily="2" charset="2"/>
              </a:rPr>
              <a:t>           </a:t>
            </a:r>
            <a:r>
              <a:rPr lang="en-US" sz="2100" baseline="-25000" dirty="0">
                <a:sym typeface="Wingdings" panose="05000000000000000000" pitchFamily="2" charset="2"/>
              </a:rPr>
              <a:t> </a:t>
            </a:r>
            <a:r>
              <a:rPr lang="en-US" sz="2100" dirty="0">
                <a:sym typeface="Wingdings" panose="05000000000000000000" pitchFamily="2" charset="2"/>
              </a:rPr>
              <a:t>2C</a:t>
            </a:r>
            <a:r>
              <a:rPr lang="en-US" sz="2100" baseline="-25000" dirty="0">
                <a:sym typeface="Wingdings" panose="05000000000000000000" pitchFamily="2" charset="2"/>
              </a:rPr>
              <a:t>2</a:t>
            </a:r>
            <a:r>
              <a:rPr lang="en-US" sz="2100" dirty="0">
                <a:sym typeface="Wingdings" panose="05000000000000000000" pitchFamily="2" charset="2"/>
              </a:rPr>
              <a:t>H</a:t>
            </a:r>
            <a:r>
              <a:rPr lang="en-US" sz="2100" baseline="-25000" dirty="0">
                <a:sym typeface="Wingdings" panose="05000000000000000000" pitchFamily="2" charset="2"/>
              </a:rPr>
              <a:t>5</a:t>
            </a:r>
            <a:r>
              <a:rPr lang="en-US" sz="2100" dirty="0">
                <a:sym typeface="Wingdings" panose="05000000000000000000" pitchFamily="2" charset="2"/>
              </a:rPr>
              <a:t>OH  +  2CO</a:t>
            </a:r>
            <a:r>
              <a:rPr lang="en-US" sz="2100" baseline="-25000" dirty="0">
                <a:sym typeface="Wingdings" panose="05000000000000000000" pitchFamily="2" charset="2"/>
              </a:rPr>
              <a:t>2</a:t>
            </a:r>
            <a:endParaRPr lang="en-US" sz="2100" dirty="0"/>
          </a:p>
        </p:txBody>
      </p:sp>
      <p:cxnSp>
        <p:nvCxnSpPr>
          <p:cNvPr id="16" name="Straight Arrow Connector 15"/>
          <p:cNvCxnSpPr/>
          <p:nvPr/>
        </p:nvCxnSpPr>
        <p:spPr>
          <a:xfrm>
            <a:off x="4259357" y="4717779"/>
            <a:ext cx="15329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59356" y="4461060"/>
            <a:ext cx="1432112" cy="300082"/>
          </a:xfrm>
          <a:prstGeom prst="rect">
            <a:avLst/>
          </a:prstGeom>
          <a:noFill/>
        </p:spPr>
        <p:txBody>
          <a:bodyPr wrap="square" rtlCol="0">
            <a:spAutoFit/>
          </a:bodyPr>
          <a:lstStyle/>
          <a:p>
            <a:pPr algn="ctr"/>
            <a:r>
              <a:rPr lang="en-US" sz="1350" dirty="0"/>
              <a:t>Zymase</a:t>
            </a:r>
          </a:p>
        </p:txBody>
      </p:sp>
      <p:sp>
        <p:nvSpPr>
          <p:cNvPr id="18" name="TextBox 17"/>
          <p:cNvSpPr txBox="1"/>
          <p:nvPr/>
        </p:nvSpPr>
        <p:spPr>
          <a:xfrm>
            <a:off x="3378574" y="4823644"/>
            <a:ext cx="867335" cy="300082"/>
          </a:xfrm>
          <a:prstGeom prst="rect">
            <a:avLst/>
          </a:prstGeom>
          <a:noFill/>
        </p:spPr>
        <p:txBody>
          <a:bodyPr wrap="square" rtlCol="0">
            <a:spAutoFit/>
          </a:bodyPr>
          <a:lstStyle/>
          <a:p>
            <a:r>
              <a:rPr lang="en-US" sz="1350" dirty="0"/>
              <a:t>glucose</a:t>
            </a:r>
          </a:p>
        </p:txBody>
      </p:sp>
    </p:spTree>
    <p:extLst>
      <p:ext uri="{BB962C8B-B14F-4D97-AF65-F5344CB8AC3E}">
        <p14:creationId xmlns:p14="http://schemas.microsoft.com/office/powerpoint/2010/main" val="1449346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Introduction</a:t>
            </a:r>
          </a:p>
        </p:txBody>
      </p:sp>
      <p:sp>
        <p:nvSpPr>
          <p:cNvPr id="61" name="Shape 61"/>
          <p:cNvSpPr txBox="1">
            <a:spLocks noGrp="1"/>
          </p:cNvSpPr>
          <p:nvPr>
            <p:ph type="body" idx="1"/>
          </p:nvPr>
        </p:nvSpPr>
        <p:spPr>
          <a:xfrm>
            <a:off x="311700" y="1152475"/>
            <a:ext cx="8520600" cy="3897990"/>
          </a:xfrm>
          <a:prstGeom prst="rect">
            <a:avLst/>
          </a:prstGeom>
        </p:spPr>
        <p:txBody>
          <a:bodyPr lIns="91425" tIns="91425" rIns="91425" bIns="91425" anchor="t" anchorCtr="0">
            <a:noAutofit/>
          </a:bodyPr>
          <a:lstStyle/>
          <a:p>
            <a:pPr marL="514350" lvl="0" indent="-285750" rtl="0">
              <a:spcBef>
                <a:spcPts val="0"/>
              </a:spcBef>
              <a:buFont typeface="Wingdings" panose="05000000000000000000" pitchFamily="2" charset="2"/>
              <a:buChar char="Ø"/>
            </a:pPr>
            <a:r>
              <a:rPr lang="en" b="1" cap="none" dirty="0">
                <a:latin typeface="Arial" panose="020B0604020202020204" pitchFamily="34" charset="0"/>
                <a:cs typeface="Arial" panose="020B0604020202020204" pitchFamily="34" charset="0"/>
              </a:rPr>
              <a:t>Uses</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Biofuels</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Manufacture of medicines, drugs</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Liquor </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Disinfectants, sanitizers</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Essence and flavoring agents</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Paints and varnishes</a:t>
            </a:r>
          </a:p>
          <a:p>
            <a:pPr marL="685800" lvl="1" indent="0" rtl="0">
              <a:spcBef>
                <a:spcPts val="0"/>
              </a:spcBef>
              <a:buNone/>
            </a:pPr>
            <a:endParaRPr lang="en" sz="1500" cap="none" dirty="0">
              <a:latin typeface="Arial" panose="020B0604020202020204" pitchFamily="34" charset="0"/>
              <a:cs typeface="Arial" panose="020B0604020202020204" pitchFamily="34" charset="0"/>
            </a:endParaRPr>
          </a:p>
          <a:p>
            <a:pPr marL="514350" lvl="0" indent="-285750" rtl="0">
              <a:spcBef>
                <a:spcPts val="0"/>
              </a:spcBef>
              <a:buFont typeface="Wingdings" panose="05000000000000000000" pitchFamily="2" charset="2"/>
              <a:buChar char="Ø"/>
            </a:pPr>
            <a:r>
              <a:rPr lang="en" b="1" cap="none" dirty="0">
                <a:latin typeface="Arial" panose="020B0604020202020204" pitchFamily="34" charset="0"/>
                <a:cs typeface="Arial" panose="020B0604020202020204" pitchFamily="34" charset="0"/>
              </a:rPr>
              <a:t>Sources of production</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Sugarcane (molasses)</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Corn grain</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Sugar beet</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Lignocellulose</a:t>
            </a:r>
            <a:endParaRPr lang="en" sz="15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344" y="0"/>
            <a:ext cx="1920656" cy="2623704"/>
          </a:xfrm>
          <a:prstGeom prst="rect">
            <a:avLst/>
          </a:prstGeom>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69922"/>
            <a:ext cx="7886700" cy="2664899"/>
          </a:xfrm>
        </p:spPr>
        <p:txBody>
          <a:bodyPr>
            <a:normAutofit/>
          </a:bodyPr>
          <a:lstStyle/>
          <a:p>
            <a:pPr marL="0" indent="0" algn="just">
              <a:lnSpc>
                <a:spcPct val="150000"/>
              </a:lnSpc>
              <a:buNone/>
            </a:pPr>
            <a:r>
              <a:rPr lang="en-US" sz="1800" dirty="0"/>
              <a:t>Since yeast live at lower temperature and the reaction is exothermic heat exchanger are required to maintain the temp around 20-30</a:t>
            </a:r>
            <a:r>
              <a:rPr lang="en-US" sz="1800" baseline="30000" dirty="0"/>
              <a:t>o</a:t>
            </a:r>
            <a:r>
              <a:rPr lang="en-US" sz="1800" dirty="0"/>
              <a:t>C. pH changes due to product formation and hence HCl or sulphuric acid is added to maintain around same earlier range of 4.8-5. Whole process takes around 2-3 days in the fermentation tank where the output is 8-10% alcohol content. CO</a:t>
            </a:r>
            <a:r>
              <a:rPr lang="en-US" sz="1800" baseline="-25000" dirty="0"/>
              <a:t>2</a:t>
            </a:r>
            <a:r>
              <a:rPr lang="en-US" sz="1800" dirty="0"/>
              <a:t> is released as the by product.</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837" y="2934821"/>
            <a:ext cx="1874501" cy="2057785"/>
          </a:xfrm>
          <a:prstGeom prst="rect">
            <a:avLst/>
          </a:prstGeom>
        </p:spPr>
      </p:pic>
      <p:sp>
        <p:nvSpPr>
          <p:cNvPr id="5" name="TextBox 4"/>
          <p:cNvSpPr txBox="1"/>
          <p:nvPr/>
        </p:nvSpPr>
        <p:spPr>
          <a:xfrm>
            <a:off x="628650" y="3169029"/>
            <a:ext cx="6471187" cy="1846659"/>
          </a:xfrm>
          <a:prstGeom prst="rect">
            <a:avLst/>
          </a:prstGeom>
          <a:noFill/>
        </p:spPr>
        <p:txBody>
          <a:bodyPr wrap="square" rtlCol="0">
            <a:spAutoFit/>
          </a:bodyPr>
          <a:lstStyle/>
          <a:p>
            <a:r>
              <a:rPr lang="en-US" sz="3300" b="1" dirty="0">
                <a:latin typeface="+mj-lt"/>
              </a:rPr>
              <a:t>7.Scrubber – </a:t>
            </a:r>
          </a:p>
          <a:p>
            <a:pPr lvl="1" algn="just">
              <a:lnSpc>
                <a:spcPct val="150000"/>
              </a:lnSpc>
            </a:pPr>
            <a:r>
              <a:rPr lang="en-US" dirty="0"/>
              <a:t>The CO</a:t>
            </a:r>
            <a:r>
              <a:rPr lang="en-US" baseline="-25000" dirty="0"/>
              <a:t>2</a:t>
            </a:r>
            <a:r>
              <a:rPr lang="en-US" dirty="0"/>
              <a:t> released contains ethanol vapor and can be recovered using scrubbing with water. This water is then fed to the diluter helping in the dilution step.</a:t>
            </a:r>
          </a:p>
        </p:txBody>
      </p:sp>
    </p:spTree>
    <p:extLst>
      <p:ext uri="{BB962C8B-B14F-4D97-AF65-F5344CB8AC3E}">
        <p14:creationId xmlns:p14="http://schemas.microsoft.com/office/powerpoint/2010/main" val="352069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3496" y="302560"/>
            <a:ext cx="7281584" cy="2262158"/>
          </a:xfrm>
          <a:prstGeom prst="rect">
            <a:avLst/>
          </a:prstGeom>
          <a:noFill/>
        </p:spPr>
        <p:txBody>
          <a:bodyPr wrap="square" rtlCol="0">
            <a:spAutoFit/>
          </a:bodyPr>
          <a:lstStyle/>
          <a:p>
            <a:r>
              <a:rPr lang="en-US" sz="3300" b="1" dirty="0">
                <a:latin typeface="+mj-lt"/>
              </a:rPr>
              <a:t>8.Beer Still – </a:t>
            </a:r>
          </a:p>
          <a:p>
            <a:pPr lvl="1" algn="just">
              <a:lnSpc>
                <a:spcPct val="150000"/>
              </a:lnSpc>
            </a:pPr>
            <a:r>
              <a:rPr lang="en-US" dirty="0"/>
              <a:t>Alcohol content is increased in the column and aldehydes are also obtained. The bottom products are slops which are then further concentrated by evaporation and used as cattle feed or are discharged as wastes. Consists of proteins sugar and vitamins.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3166" y="195712"/>
            <a:ext cx="1025386" cy="3439085"/>
          </a:xfrm>
          <a:prstGeom prst="rect">
            <a:avLst/>
          </a:prstGeom>
        </p:spPr>
      </p:pic>
      <p:sp>
        <p:nvSpPr>
          <p:cNvPr id="9" name="TextBox 8"/>
          <p:cNvSpPr txBox="1"/>
          <p:nvPr/>
        </p:nvSpPr>
        <p:spPr>
          <a:xfrm>
            <a:off x="2903010" y="2672602"/>
            <a:ext cx="4477871" cy="2677656"/>
          </a:xfrm>
          <a:prstGeom prst="rect">
            <a:avLst/>
          </a:prstGeom>
          <a:noFill/>
        </p:spPr>
        <p:txBody>
          <a:bodyPr wrap="square" rtlCol="0">
            <a:spAutoFit/>
          </a:bodyPr>
          <a:lstStyle/>
          <a:p>
            <a:r>
              <a:rPr lang="en-US" sz="3300" b="1" dirty="0">
                <a:latin typeface="+mj-lt"/>
              </a:rPr>
              <a:t>9.Aldehyde Still –</a:t>
            </a:r>
          </a:p>
          <a:p>
            <a:pPr lvl="1" algn="just">
              <a:lnSpc>
                <a:spcPct val="150000"/>
              </a:lnSpc>
            </a:pPr>
            <a:r>
              <a:rPr lang="en-US" dirty="0"/>
              <a:t>The top product from the previous section fed to the extractive distillation column where aldehyde is removed as the top product operating at around 0.6-0.7 MPa.</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496" y="2521937"/>
            <a:ext cx="2037230" cy="2540407"/>
          </a:xfrm>
          <a:prstGeom prst="rect">
            <a:avLst/>
          </a:prstGeom>
        </p:spPr>
      </p:pic>
    </p:spTree>
    <p:extLst>
      <p:ext uri="{BB962C8B-B14F-4D97-AF65-F5344CB8AC3E}">
        <p14:creationId xmlns:p14="http://schemas.microsoft.com/office/powerpoint/2010/main" val="54729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836" y="340519"/>
            <a:ext cx="5593976" cy="1348769"/>
          </a:xfrm>
        </p:spPr>
        <p:txBody>
          <a:bodyPr>
            <a:normAutofit fontScale="92500"/>
          </a:bodyPr>
          <a:lstStyle/>
          <a:p>
            <a:pPr marL="0" indent="0">
              <a:buNone/>
            </a:pPr>
            <a:r>
              <a:rPr lang="en-US" sz="3600" b="1" dirty="0">
                <a:latin typeface="+mj-lt"/>
              </a:rPr>
              <a:t>10.Decanter – </a:t>
            </a:r>
          </a:p>
          <a:p>
            <a:pPr marL="342900" lvl="1" indent="0" algn="just">
              <a:lnSpc>
                <a:spcPct val="150000"/>
              </a:lnSpc>
              <a:buNone/>
            </a:pPr>
            <a:r>
              <a:rPr lang="en-US" sz="1500" dirty="0"/>
              <a:t>Higher molecular weight alcohol are recovered in the form of fusel  oil which  can be converted  to  amyl  alcohols  by  fractional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3953" y="539143"/>
            <a:ext cx="3126757" cy="2163716"/>
          </a:xfrm>
          <a:prstGeom prst="rect">
            <a:avLst/>
          </a:prstGeom>
        </p:spPr>
      </p:pic>
      <p:sp>
        <p:nvSpPr>
          <p:cNvPr id="5" name="TextBox 4"/>
          <p:cNvSpPr txBox="1"/>
          <p:nvPr/>
        </p:nvSpPr>
        <p:spPr>
          <a:xfrm>
            <a:off x="2571750" y="3441467"/>
            <a:ext cx="6378106" cy="1846659"/>
          </a:xfrm>
          <a:prstGeom prst="rect">
            <a:avLst/>
          </a:prstGeom>
          <a:noFill/>
        </p:spPr>
        <p:txBody>
          <a:bodyPr wrap="square" rtlCol="0">
            <a:spAutoFit/>
          </a:bodyPr>
          <a:lstStyle/>
          <a:p>
            <a:r>
              <a:rPr lang="en-US" sz="3300" b="1" dirty="0">
                <a:latin typeface="+mj-lt"/>
              </a:rPr>
              <a:t>11.Rectifying Column – </a:t>
            </a:r>
          </a:p>
          <a:p>
            <a:pPr lvl="1" algn="just">
              <a:lnSpc>
                <a:spcPct val="150000"/>
              </a:lnSpc>
            </a:pPr>
            <a:r>
              <a:rPr lang="en-US" sz="1500" dirty="0"/>
              <a:t>ethanol water mixtures are rectified to enrich the strength of alcohol, but an azeotropic mixture of 95% ethanol and water is obtained as the final product. Side streams recycled back to the decanter.</a:t>
            </a:r>
          </a:p>
          <a:p>
            <a:endParaRPr lang="en-US" sz="135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94" y="1689288"/>
            <a:ext cx="2172785" cy="3257549"/>
          </a:xfrm>
          <a:prstGeom prst="rect">
            <a:avLst/>
          </a:prstGeom>
        </p:spPr>
      </p:pic>
      <p:sp>
        <p:nvSpPr>
          <p:cNvPr id="8" name="TextBox 7"/>
          <p:cNvSpPr txBox="1"/>
          <p:nvPr/>
        </p:nvSpPr>
        <p:spPr>
          <a:xfrm>
            <a:off x="2468621" y="1588435"/>
            <a:ext cx="3455332" cy="1685077"/>
          </a:xfrm>
          <a:prstGeom prst="rect">
            <a:avLst/>
          </a:prstGeom>
          <a:noFill/>
        </p:spPr>
        <p:txBody>
          <a:bodyPr wrap="square" rtlCol="0">
            <a:spAutoFit/>
          </a:bodyPr>
          <a:lstStyle/>
          <a:p>
            <a:pPr marL="0" lvl="1" algn="just">
              <a:lnSpc>
                <a:spcPct val="150000"/>
              </a:lnSpc>
            </a:pPr>
            <a:r>
              <a:rPr lang="en-US" sz="1500" dirty="0"/>
              <a:t>distillation or can be sold directly. Since higher alcohols are more volatile than ethanol in solution of water, hence it is necessary to separate them.</a:t>
            </a:r>
          </a:p>
          <a:p>
            <a:endParaRPr lang="en-US" sz="1350" dirty="0"/>
          </a:p>
        </p:txBody>
      </p:sp>
    </p:spTree>
    <p:extLst>
      <p:ext uri="{BB962C8B-B14F-4D97-AF65-F5344CB8AC3E}">
        <p14:creationId xmlns:p14="http://schemas.microsoft.com/office/powerpoint/2010/main" val="4150077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261" y="179154"/>
            <a:ext cx="8609480" cy="2896861"/>
          </a:xfrm>
        </p:spPr>
        <p:txBody>
          <a:bodyPr>
            <a:normAutofit/>
          </a:bodyPr>
          <a:lstStyle/>
          <a:p>
            <a:pPr marL="0" indent="0">
              <a:buNone/>
            </a:pPr>
            <a:r>
              <a:rPr lang="en-US" sz="3300" b="1" dirty="0">
                <a:latin typeface="+mj-lt"/>
              </a:rPr>
              <a:t>12.Storage Tank – </a:t>
            </a:r>
          </a:p>
          <a:p>
            <a:pPr marL="342900" lvl="1" indent="0" algn="just">
              <a:lnSpc>
                <a:spcPct val="150000"/>
              </a:lnSpc>
              <a:buNone/>
            </a:pPr>
            <a:r>
              <a:rPr lang="en-US" dirty="0"/>
              <a:t>This is where majority of the final product is stored. It results in 3 different streams:</a:t>
            </a:r>
          </a:p>
          <a:p>
            <a:pPr marL="728663" lvl="1" indent="-385763" algn="just">
              <a:lnSpc>
                <a:spcPct val="150000"/>
              </a:lnSpc>
              <a:buFont typeface="+mj-lt"/>
              <a:buAutoNum type="alphaLcParenR"/>
            </a:pPr>
            <a:r>
              <a:rPr lang="en-US" i="1" dirty="0"/>
              <a:t>Product for direct sale </a:t>
            </a:r>
            <a:r>
              <a:rPr lang="en-US" dirty="0"/>
              <a:t>– 95% pure ethanol.</a:t>
            </a:r>
          </a:p>
          <a:p>
            <a:pPr marL="728663" lvl="1" indent="-385763" algn="just">
              <a:lnSpc>
                <a:spcPct val="150000"/>
              </a:lnSpc>
              <a:buFont typeface="+mj-lt"/>
              <a:buAutoNum type="alphaLcParenR"/>
            </a:pPr>
            <a:r>
              <a:rPr lang="en-US" i="1" dirty="0"/>
              <a:t>Product for industrial use </a:t>
            </a:r>
            <a:r>
              <a:rPr lang="en-US" dirty="0"/>
              <a:t>– denaturants are added to make it unfit for consumption.</a:t>
            </a:r>
          </a:p>
          <a:p>
            <a:pPr marL="728663" lvl="1" indent="-385763" algn="just">
              <a:lnSpc>
                <a:spcPct val="150000"/>
              </a:lnSpc>
              <a:buFont typeface="+mj-lt"/>
              <a:buAutoNum type="alphaLcParenR"/>
            </a:pPr>
            <a:r>
              <a:rPr lang="en-US" i="1" dirty="0"/>
              <a:t>To obtain more purity ethanol </a:t>
            </a:r>
            <a:r>
              <a:rPr lang="en-US" dirty="0"/>
              <a:t>– sent to the anhydrous still (ternary distillation).</a:t>
            </a:r>
          </a:p>
        </p:txBody>
      </p:sp>
      <p:sp>
        <p:nvSpPr>
          <p:cNvPr id="4" name="TextBox 3"/>
          <p:cNvSpPr txBox="1"/>
          <p:nvPr/>
        </p:nvSpPr>
        <p:spPr>
          <a:xfrm>
            <a:off x="346261" y="3076015"/>
            <a:ext cx="8528798" cy="2158283"/>
          </a:xfrm>
          <a:prstGeom prst="rect">
            <a:avLst/>
          </a:prstGeom>
          <a:noFill/>
        </p:spPr>
        <p:txBody>
          <a:bodyPr wrap="square" rtlCol="0">
            <a:spAutoFit/>
          </a:bodyPr>
          <a:lstStyle/>
          <a:p>
            <a:r>
              <a:rPr lang="en-US" sz="3300" b="1" dirty="0">
                <a:latin typeface="+mj-lt"/>
              </a:rPr>
              <a:t>13.Ternary Azeotropic Distillation – </a:t>
            </a:r>
          </a:p>
          <a:p>
            <a:pPr lvl="1" algn="just">
              <a:lnSpc>
                <a:spcPct val="150000"/>
              </a:lnSpc>
            </a:pPr>
            <a:r>
              <a:rPr lang="en-US" dirty="0"/>
              <a:t>Mixture of water, ethanol and benzene. Ethanol can now be separated from water as benzene and water form a stronger azeotrope. Motor fuel grade (100%) ethanol obtained.</a:t>
            </a:r>
          </a:p>
          <a:p>
            <a:pPr lvl="1" algn="just">
              <a:lnSpc>
                <a:spcPct val="150000"/>
              </a:lnSpc>
            </a:pPr>
            <a:endParaRPr lang="en-US" sz="1350" dirty="0"/>
          </a:p>
        </p:txBody>
      </p:sp>
    </p:spTree>
    <p:extLst>
      <p:ext uri="{BB962C8B-B14F-4D97-AF65-F5344CB8AC3E}">
        <p14:creationId xmlns:p14="http://schemas.microsoft.com/office/powerpoint/2010/main" val="19205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226628" y="4151085"/>
            <a:ext cx="2441121" cy="546952"/>
          </a:xfrm>
        </p:spPr>
        <p:txBody>
          <a:bodyPr>
            <a:noAutofit/>
          </a:bodyPr>
          <a:lstStyle/>
          <a:p>
            <a:pPr marL="0" indent="0">
              <a:buNone/>
            </a:pPr>
            <a:r>
              <a:rPr lang="en-US" sz="2000" dirty="0"/>
              <a:t>Presented By-</a:t>
            </a:r>
          </a:p>
          <a:p>
            <a:pPr marL="0" indent="0">
              <a:buNone/>
            </a:pPr>
            <a:r>
              <a:rPr lang="en-US" sz="2000" dirty="0"/>
              <a:t>Tanmay Singhal</a:t>
            </a:r>
          </a:p>
        </p:txBody>
      </p:sp>
      <p:sp>
        <p:nvSpPr>
          <p:cNvPr id="2" name="Rectangle 1"/>
          <p:cNvSpPr/>
          <p:nvPr/>
        </p:nvSpPr>
        <p:spPr>
          <a:xfrm>
            <a:off x="1805874" y="729211"/>
            <a:ext cx="5019644" cy="3116238"/>
          </a:xfrm>
          <a:prstGeom prst="rect">
            <a:avLst/>
          </a:prstGeom>
          <a:solidFill>
            <a:schemeClr val="tx1"/>
          </a:solidFill>
        </p:spPr>
        <p:txBody>
          <a:bodyPr wrap="none" lIns="68580" tIns="34290" rIns="68580" bIns="34290">
            <a:spAutoFit/>
          </a:bodyPr>
          <a:lstStyle/>
          <a:p>
            <a:pPr algn="ctr"/>
            <a:r>
              <a:rPr lang="en-US" sz="6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ETHANOL</a:t>
            </a:r>
          </a:p>
          <a:p>
            <a:pPr algn="ctr"/>
            <a:r>
              <a:rPr lang="en-US" sz="6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FROM</a:t>
            </a:r>
          </a:p>
          <a:p>
            <a:pPr algn="ctr"/>
            <a:r>
              <a:rPr lang="en-US" sz="6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CORN GRAIN</a:t>
            </a:r>
          </a:p>
        </p:txBody>
      </p:sp>
    </p:spTree>
    <p:extLst>
      <p:ext uri="{BB962C8B-B14F-4D97-AF65-F5344CB8AC3E}">
        <p14:creationId xmlns:p14="http://schemas.microsoft.com/office/powerpoint/2010/main" val="267633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378" y="-196482"/>
            <a:ext cx="7773338" cy="1197133"/>
          </a:xfrm>
        </p:spPr>
        <p:txBody>
          <a:bodyPr>
            <a:normAutofit/>
          </a:bodyPr>
          <a:lstStyle/>
          <a:p>
            <a:r>
              <a:rPr lang="en-US" sz="2800" b="1" dirty="0">
                <a:latin typeface="Arial" panose="020B0604020202020204" pitchFamily="34" charset="0"/>
                <a:cs typeface="Arial" panose="020B0604020202020204" pitchFamily="34" charset="0"/>
              </a:rPr>
              <a:t>CORN GRAINS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2101" b="4585"/>
          <a:stretch/>
        </p:blipFill>
        <p:spPr>
          <a:xfrm>
            <a:off x="247717" y="807524"/>
            <a:ext cx="1331388" cy="2396836"/>
          </a:xfrm>
        </p:spPr>
      </p:pic>
      <p:sp>
        <p:nvSpPr>
          <p:cNvPr id="5" name="TextBox 4"/>
          <p:cNvSpPr txBox="1"/>
          <p:nvPr/>
        </p:nvSpPr>
        <p:spPr>
          <a:xfrm>
            <a:off x="1821207" y="2318452"/>
            <a:ext cx="1872343" cy="646331"/>
          </a:xfrm>
          <a:prstGeom prst="rect">
            <a:avLst/>
          </a:prstGeom>
          <a:noFill/>
        </p:spPr>
        <p:txBody>
          <a:bodyPr wrap="square" rtlCol="0">
            <a:spAutoFit/>
          </a:bodyPr>
          <a:lstStyle/>
          <a:p>
            <a:r>
              <a:rPr lang="en-US" dirty="0"/>
              <a:t>Corn starch under polarized light </a:t>
            </a:r>
          </a:p>
        </p:txBody>
      </p:sp>
      <p:sp>
        <p:nvSpPr>
          <p:cNvPr id="6" name="TextBox 5"/>
          <p:cNvSpPr txBox="1"/>
          <p:nvPr/>
        </p:nvSpPr>
        <p:spPr>
          <a:xfrm>
            <a:off x="-40416" y="3242810"/>
            <a:ext cx="1907654" cy="830997"/>
          </a:xfrm>
          <a:prstGeom prst="rect">
            <a:avLst/>
          </a:prstGeom>
          <a:noFill/>
        </p:spPr>
        <p:txBody>
          <a:bodyPr wrap="square" rtlCol="0">
            <a:spAutoFit/>
          </a:bodyPr>
          <a:lstStyle/>
          <a:p>
            <a:pPr algn="ctr"/>
            <a:r>
              <a:rPr lang="en-US" sz="1200" dirty="0"/>
              <a:t>Ref:</a:t>
            </a:r>
          </a:p>
          <a:p>
            <a:pPr algn="ctr"/>
            <a:r>
              <a:rPr lang="en-US" sz="1200" dirty="0"/>
              <a:t>http://corn.org/wp-content/uploads/2009/12/Starch2006.pdf</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356" y="741484"/>
            <a:ext cx="2650215" cy="2501326"/>
          </a:xfrm>
          <a:prstGeom prst="rect">
            <a:avLst/>
          </a:prstGeom>
        </p:spPr>
      </p:pic>
      <p:sp>
        <p:nvSpPr>
          <p:cNvPr id="8" name="TextBox 7"/>
          <p:cNvSpPr txBox="1"/>
          <p:nvPr/>
        </p:nvSpPr>
        <p:spPr>
          <a:xfrm>
            <a:off x="5783942" y="2964783"/>
            <a:ext cx="1146629" cy="307777"/>
          </a:xfrm>
          <a:prstGeom prst="rect">
            <a:avLst/>
          </a:prstGeom>
          <a:noFill/>
        </p:spPr>
        <p:txBody>
          <a:bodyPr wrap="square" rtlCol="0">
            <a:spAutoFit/>
          </a:bodyPr>
          <a:lstStyle/>
          <a:p>
            <a:r>
              <a:rPr lang="en-US" sz="1400" dirty="0"/>
              <a:t>(Embryo)</a:t>
            </a:r>
          </a:p>
        </p:txBody>
      </p:sp>
      <p:sp>
        <p:nvSpPr>
          <p:cNvPr id="9" name="TextBox 8"/>
          <p:cNvSpPr txBox="1"/>
          <p:nvPr/>
        </p:nvSpPr>
        <p:spPr>
          <a:xfrm>
            <a:off x="4484701" y="3088921"/>
            <a:ext cx="916552" cy="307777"/>
          </a:xfrm>
          <a:prstGeom prst="rect">
            <a:avLst/>
          </a:prstGeom>
          <a:noFill/>
        </p:spPr>
        <p:txBody>
          <a:bodyPr wrap="square" rtlCol="0">
            <a:spAutoFit/>
          </a:bodyPr>
          <a:lstStyle/>
          <a:p>
            <a:r>
              <a:rPr lang="en-US" sz="1400" dirty="0"/>
              <a:t>(Protein)</a:t>
            </a:r>
          </a:p>
        </p:txBody>
      </p:sp>
      <p:sp>
        <p:nvSpPr>
          <p:cNvPr id="11" name="TextBox 10"/>
          <p:cNvSpPr txBox="1"/>
          <p:nvPr/>
        </p:nvSpPr>
        <p:spPr>
          <a:xfrm>
            <a:off x="6930571" y="2456951"/>
            <a:ext cx="2264229" cy="369332"/>
          </a:xfrm>
          <a:prstGeom prst="rect">
            <a:avLst/>
          </a:prstGeom>
          <a:noFill/>
        </p:spPr>
        <p:txBody>
          <a:bodyPr wrap="square" rtlCol="0">
            <a:spAutoFit/>
          </a:bodyPr>
          <a:lstStyle/>
          <a:p>
            <a:r>
              <a:rPr lang="en-US" dirty="0"/>
              <a:t>A kernel of Corn</a:t>
            </a:r>
          </a:p>
        </p:txBody>
      </p:sp>
      <p:sp>
        <p:nvSpPr>
          <p:cNvPr id="12" name="TextBox 11"/>
          <p:cNvSpPr txBox="1"/>
          <p:nvPr/>
        </p:nvSpPr>
        <p:spPr>
          <a:xfrm>
            <a:off x="4830115" y="3349779"/>
            <a:ext cx="1907654" cy="830997"/>
          </a:xfrm>
          <a:prstGeom prst="rect">
            <a:avLst/>
          </a:prstGeom>
          <a:noFill/>
        </p:spPr>
        <p:txBody>
          <a:bodyPr wrap="square" rtlCol="0">
            <a:spAutoFit/>
          </a:bodyPr>
          <a:lstStyle/>
          <a:p>
            <a:pPr algn="ctr"/>
            <a:r>
              <a:rPr lang="en-US" sz="1200" dirty="0"/>
              <a:t>Ref:</a:t>
            </a:r>
          </a:p>
          <a:p>
            <a:pPr algn="ctr"/>
            <a:r>
              <a:rPr lang="en-US" sz="1200" dirty="0"/>
              <a:t>http://corn.org/wp-content/uploads/2009/12/Starch2006.pdf</a:t>
            </a:r>
          </a:p>
        </p:txBody>
      </p:sp>
      <p:graphicFrame>
        <p:nvGraphicFramePr>
          <p:cNvPr id="13" name="Table 12"/>
          <p:cNvGraphicFramePr>
            <a:graphicFrameLocks noGrp="1"/>
          </p:cNvGraphicFramePr>
          <p:nvPr>
            <p:extLst>
              <p:ext uri="{D42A27DB-BD31-4B8C-83A1-F6EECF244321}">
                <p14:modId xmlns:p14="http://schemas.microsoft.com/office/powerpoint/2010/main" val="2475534416"/>
              </p:ext>
            </p:extLst>
          </p:nvPr>
        </p:nvGraphicFramePr>
        <p:xfrm>
          <a:off x="2513988" y="3604404"/>
          <a:ext cx="1589548" cy="1356360"/>
        </p:xfrm>
        <a:graphic>
          <a:graphicData uri="http://schemas.openxmlformats.org/drawingml/2006/table">
            <a:tbl>
              <a:tblPr>
                <a:tableStyleId>{5C22544A-7EE6-4342-B048-85BDC9FD1C3A}</a:tableStyleId>
              </a:tblPr>
              <a:tblGrid>
                <a:gridCol w="794774">
                  <a:extLst>
                    <a:ext uri="{9D8B030D-6E8A-4147-A177-3AD203B41FA5}">
                      <a16:colId xmlns:a16="http://schemas.microsoft.com/office/drawing/2014/main" val="3791809244"/>
                    </a:ext>
                  </a:extLst>
                </a:gridCol>
                <a:gridCol w="794774">
                  <a:extLst>
                    <a:ext uri="{9D8B030D-6E8A-4147-A177-3AD203B41FA5}">
                      <a16:colId xmlns:a16="http://schemas.microsoft.com/office/drawing/2014/main" val="1256972343"/>
                    </a:ext>
                  </a:extLst>
                </a:gridCol>
              </a:tblGrid>
              <a:tr h="200932">
                <a:tc gridSpan="2">
                  <a:txBody>
                    <a:bodyPr/>
                    <a:lstStyle/>
                    <a:p>
                      <a:pPr algn="ctr" fontAlgn="ctr"/>
                      <a:r>
                        <a:rPr lang="en-US" sz="1600" b="1" u="none" strike="noStrike" dirty="0">
                          <a:effectLst/>
                        </a:rPr>
                        <a:t>Corn Composition</a:t>
                      </a:r>
                      <a:endParaRPr lang="en-US" sz="1600" b="1"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US"/>
                    </a:p>
                  </a:txBody>
                  <a:tcPr/>
                </a:tc>
                <a:extLst>
                  <a:ext uri="{0D108BD9-81ED-4DB2-BD59-A6C34878D82A}">
                    <a16:rowId xmlns:a16="http://schemas.microsoft.com/office/drawing/2014/main" val="1992914745"/>
                  </a:ext>
                </a:extLst>
              </a:tr>
              <a:tr h="192895">
                <a:tc>
                  <a:txBody>
                    <a:bodyPr/>
                    <a:lstStyle/>
                    <a:p>
                      <a:pPr algn="l" fontAlgn="b"/>
                      <a:r>
                        <a:rPr lang="en-US" sz="1400" b="1" u="none" strike="noStrike" dirty="0">
                          <a:effectLst/>
                        </a:rPr>
                        <a:t>Starch</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1400" u="none" strike="noStrike">
                          <a:effectLst/>
                        </a:rPr>
                        <a:t>70-72%</a:t>
                      </a:r>
                      <a:endParaRPr lang="en-US"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61440109"/>
                  </a:ext>
                </a:extLst>
              </a:tr>
              <a:tr h="192895">
                <a:tc>
                  <a:txBody>
                    <a:bodyPr/>
                    <a:lstStyle/>
                    <a:p>
                      <a:pPr algn="l" fontAlgn="b"/>
                      <a:r>
                        <a:rPr lang="en-US" sz="1400" b="1" u="none" strike="noStrike" dirty="0">
                          <a:effectLst/>
                        </a:rPr>
                        <a:t>Proteins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1400" u="none" strike="noStrike" dirty="0">
                          <a:effectLst/>
                        </a:rPr>
                        <a:t>9%</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13468073"/>
                  </a:ext>
                </a:extLst>
              </a:tr>
              <a:tr h="192895">
                <a:tc>
                  <a:txBody>
                    <a:bodyPr/>
                    <a:lstStyle/>
                    <a:p>
                      <a:pPr algn="l" fontAlgn="b"/>
                      <a:r>
                        <a:rPr lang="en-US" sz="1400" b="1" u="none" strike="noStrike" dirty="0">
                          <a:effectLst/>
                        </a:rPr>
                        <a:t>Oils</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33840060"/>
                  </a:ext>
                </a:extLst>
              </a:tr>
              <a:tr h="192895">
                <a:tc>
                  <a:txBody>
                    <a:bodyPr/>
                    <a:lstStyle/>
                    <a:p>
                      <a:pPr algn="l" fontAlgn="b"/>
                      <a:r>
                        <a:rPr lang="en-US" sz="1400" b="1" u="none" strike="noStrike" dirty="0">
                          <a:effectLst/>
                        </a:rPr>
                        <a:t>Fiber</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1400" u="none" strike="noStrike" dirty="0">
                          <a:effectLst/>
                        </a:rPr>
                        <a:t>2-8%</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9400590"/>
                  </a:ext>
                </a:extLst>
              </a:tr>
              <a:tr h="200932">
                <a:tc>
                  <a:txBody>
                    <a:bodyPr/>
                    <a:lstStyle/>
                    <a:p>
                      <a:pPr algn="l" fontAlgn="b"/>
                      <a:r>
                        <a:rPr lang="en-US" sz="1400" b="1" u="none" strike="noStrike" dirty="0">
                          <a:effectLst/>
                        </a:rPr>
                        <a:t>Water</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92481412"/>
                  </a:ext>
                </a:extLst>
              </a:tr>
            </a:tbl>
          </a:graphicData>
        </a:graphic>
      </p:graphicFrame>
    </p:spTree>
    <p:extLst>
      <p:ext uri="{BB962C8B-B14F-4D97-AF65-F5344CB8AC3E}">
        <p14:creationId xmlns:p14="http://schemas.microsoft.com/office/powerpoint/2010/main" val="3651004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59"/>
            <a:ext cx="9116291" cy="5143502"/>
          </a:xfrm>
          <a:prstGeom prst="rect">
            <a:avLst/>
          </a:prstGeom>
        </p:spPr>
      </p:pic>
      <p:sp>
        <p:nvSpPr>
          <p:cNvPr id="3" name="Content Placeholder 2"/>
          <p:cNvSpPr>
            <a:spLocks noGrp="1"/>
          </p:cNvSpPr>
          <p:nvPr>
            <p:ph idx="1"/>
          </p:nvPr>
        </p:nvSpPr>
        <p:spPr>
          <a:xfrm>
            <a:off x="2857852" y="4801848"/>
            <a:ext cx="6286148" cy="323095"/>
          </a:xfrm>
        </p:spPr>
        <p:txBody>
          <a:bodyPr>
            <a:normAutofit fontScale="92500" lnSpcReduction="10000"/>
          </a:bodyPr>
          <a:lstStyle/>
          <a:p>
            <a:r>
              <a:rPr lang="en-US" sz="2000" dirty="0"/>
              <a:t>http://www.ethanolrfa.org/how-ethanol-is-made/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70312" b="96604"/>
          <a:stretch/>
        </p:blipFill>
        <p:spPr>
          <a:xfrm>
            <a:off x="2060863" y="60667"/>
            <a:ext cx="5924678" cy="387881"/>
          </a:xfrm>
          <a:prstGeom prst="rect">
            <a:avLst/>
          </a:prstGeom>
        </p:spPr>
      </p:pic>
      <p:sp>
        <p:nvSpPr>
          <p:cNvPr id="4" name="Rectangle 3"/>
          <p:cNvSpPr/>
          <p:nvPr/>
        </p:nvSpPr>
        <p:spPr>
          <a:xfrm rot="20048914">
            <a:off x="-612174" y="222384"/>
            <a:ext cx="2426233" cy="438582"/>
          </a:xfrm>
          <a:prstGeom prst="rect">
            <a:avLst/>
          </a:prstGeom>
          <a:noFill/>
        </p:spPr>
        <p:txBody>
          <a:bodyPr wrap="square" lIns="68580" tIns="34290" rIns="68580" bIns="34290">
            <a:spAutoFit/>
          </a:bodyPr>
          <a:lstStyle/>
          <a:p>
            <a:pPr algn="ct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Method-2</a:t>
            </a:r>
          </a:p>
        </p:txBody>
      </p:sp>
      <p:sp>
        <p:nvSpPr>
          <p:cNvPr id="2" name="Title 1"/>
          <p:cNvSpPr>
            <a:spLocks noGrp="1"/>
          </p:cNvSpPr>
          <p:nvPr>
            <p:ph type="title"/>
          </p:nvPr>
        </p:nvSpPr>
        <p:spPr>
          <a:xfrm>
            <a:off x="2946057" y="-148136"/>
            <a:ext cx="5866836" cy="994172"/>
          </a:xfrm>
        </p:spPr>
        <p:txBody>
          <a:bodyPr/>
          <a:lstStyle/>
          <a:p>
            <a:r>
              <a:rPr lang="en-US" dirty="0"/>
              <a:t>Ethanol Flow Sheet</a:t>
            </a:r>
          </a:p>
        </p:txBody>
      </p:sp>
    </p:spTree>
    <p:extLst>
      <p:ext uri="{BB962C8B-B14F-4D97-AF65-F5344CB8AC3E}">
        <p14:creationId xmlns:p14="http://schemas.microsoft.com/office/powerpoint/2010/main" val="3193799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256" y="-99482"/>
            <a:ext cx="5536109" cy="673236"/>
          </a:xfrm>
        </p:spPr>
        <p:txBody>
          <a:bodyPr>
            <a:noAutofit/>
          </a:bodyPr>
          <a:lstStyle/>
          <a:p>
            <a:pPr algn="l"/>
            <a:r>
              <a:rPr lang="en-US" sz="2500" b="1" dirty="0">
                <a:latin typeface="Arial" panose="020B0604020202020204" pitchFamily="34" charset="0"/>
                <a:cs typeface="Arial" panose="020B0604020202020204" pitchFamily="34" charset="0"/>
              </a:rPr>
              <a:t>Grain Receiving and Storage</a:t>
            </a:r>
          </a:p>
        </p:txBody>
      </p:sp>
      <p:sp>
        <p:nvSpPr>
          <p:cNvPr id="3" name="Content Placeholder 2"/>
          <p:cNvSpPr>
            <a:spLocks noGrp="1"/>
          </p:cNvSpPr>
          <p:nvPr>
            <p:ph idx="1"/>
          </p:nvPr>
        </p:nvSpPr>
        <p:spPr>
          <a:xfrm>
            <a:off x="2746809" y="573754"/>
            <a:ext cx="6427291" cy="3263504"/>
          </a:xfrm>
        </p:spPr>
        <p:txBody>
          <a:bodyPr>
            <a:normAutofit/>
          </a:bodyPr>
          <a:lstStyle/>
          <a:p>
            <a:pPr algn="just"/>
            <a:r>
              <a:rPr lang="en-US" sz="2000" cap="none" dirty="0">
                <a:cs typeface="Arial" panose="020B0604020202020204" pitchFamily="34" charset="0"/>
              </a:rPr>
              <a:t>Corn is brought into the facility and held in storage silos prior to cleaning, where broken corn, foreign objects, and finer materials are removed using a blower and screens.</a:t>
            </a:r>
          </a:p>
          <a:p>
            <a:pPr algn="just"/>
            <a:r>
              <a:rPr lang="en-US" sz="2000" cap="none" dirty="0">
                <a:cs typeface="Arial" panose="020B0604020202020204" pitchFamily="34" charset="0"/>
              </a:rPr>
              <a:t>These silos are sized to hold sufficient corn for 12 days of plant operation.</a:t>
            </a:r>
          </a:p>
          <a:p>
            <a:r>
              <a:rPr lang="en-US" sz="2000" cap="none" dirty="0">
                <a:cs typeface="Arial" panose="020B0604020202020204" pitchFamily="34" charset="0"/>
              </a:rPr>
              <a:t>The cleaned corn is ground in a hammer mill</a:t>
            </a:r>
          </a:p>
          <a:p>
            <a:pPr algn="just"/>
            <a:endParaRPr lang="en-US" sz="2000" dirty="0"/>
          </a:p>
        </p:txBody>
      </p:sp>
      <p:pic>
        <p:nvPicPr>
          <p:cNvPr id="4" name="Picture 3"/>
          <p:cNvPicPr>
            <a:picLocks noChangeAspect="1"/>
          </p:cNvPicPr>
          <p:nvPr/>
        </p:nvPicPr>
        <p:blipFill>
          <a:blip r:embed="rId2"/>
          <a:stretch>
            <a:fillRect/>
          </a:stretch>
        </p:blipFill>
        <p:spPr>
          <a:xfrm>
            <a:off x="0" y="9749"/>
            <a:ext cx="2687782" cy="2583873"/>
          </a:xfrm>
          <a:prstGeom prst="rect">
            <a:avLst/>
          </a:prstGeom>
        </p:spPr>
      </p:pic>
      <p:sp>
        <p:nvSpPr>
          <p:cNvPr id="5" name="Title 1"/>
          <p:cNvSpPr txBox="1">
            <a:spLocks/>
          </p:cNvSpPr>
          <p:nvPr/>
        </p:nvSpPr>
        <p:spPr>
          <a:xfrm>
            <a:off x="623454" y="2559962"/>
            <a:ext cx="5015345" cy="87976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latin typeface="Arial" panose="020B0604020202020204" pitchFamily="34" charset="0"/>
                <a:cs typeface="Arial" panose="020B0604020202020204" pitchFamily="34" charset="0"/>
              </a:rPr>
              <a:t>Cleaning</a:t>
            </a:r>
          </a:p>
        </p:txBody>
      </p:sp>
      <p:sp>
        <p:nvSpPr>
          <p:cNvPr id="6" name="Content Placeholder 2"/>
          <p:cNvSpPr txBox="1">
            <a:spLocks/>
          </p:cNvSpPr>
          <p:nvPr/>
        </p:nvSpPr>
        <p:spPr>
          <a:xfrm>
            <a:off x="17318" y="3182407"/>
            <a:ext cx="6227618" cy="178453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100" dirty="0"/>
          </a:p>
        </p:txBody>
      </p:sp>
      <p:sp>
        <p:nvSpPr>
          <p:cNvPr id="7" name="Rectangle 6"/>
          <p:cNvSpPr/>
          <p:nvPr/>
        </p:nvSpPr>
        <p:spPr>
          <a:xfrm>
            <a:off x="92674" y="3361095"/>
            <a:ext cx="5396511" cy="2062103"/>
          </a:xfrm>
          <a:prstGeom prst="rect">
            <a:avLst/>
          </a:prstGeom>
        </p:spPr>
        <p:txBody>
          <a:bodyPr vert="horz" lIns="91440" tIns="45720" rIns="91440" bIns="45720" rtlCol="0">
            <a:normAutofit/>
          </a:bodyPr>
          <a:lstStyle/>
          <a:p>
            <a:pPr marL="171450" indent="-171450" algn="just" defTabSz="685800">
              <a:lnSpc>
                <a:spcPct val="90000"/>
              </a:lnSpc>
              <a:spcBef>
                <a:spcPts val="750"/>
              </a:spcBef>
              <a:buFont typeface="Arial" panose="020B0604020202020204" pitchFamily="34" charset="0"/>
              <a:buChar char="•"/>
            </a:pPr>
            <a:r>
              <a:rPr lang="en-US" sz="2000" dirty="0">
                <a:cs typeface="Arial" panose="020B0604020202020204" pitchFamily="34" charset="0"/>
              </a:rPr>
              <a:t>The corn kernels must be cleaned prior to processing.</a:t>
            </a:r>
          </a:p>
          <a:p>
            <a:pPr marL="171450" indent="-171450" algn="just" defTabSz="685800">
              <a:lnSpc>
                <a:spcPct val="90000"/>
              </a:lnSpc>
              <a:spcBef>
                <a:spcPts val="750"/>
              </a:spcBef>
              <a:buFont typeface="Arial" panose="020B0604020202020204" pitchFamily="34" charset="0"/>
              <a:buChar char="•"/>
            </a:pPr>
            <a:r>
              <a:rPr lang="en-US" sz="2000" dirty="0">
                <a:cs typeface="Arial" panose="020B0604020202020204" pitchFamily="34" charset="0"/>
              </a:rPr>
              <a:t>Multiple screeners or scalpers arranged to remove oversized materials .</a:t>
            </a:r>
          </a:p>
          <a:p>
            <a:pPr marL="171450" indent="-171450" algn="just" defTabSz="685800">
              <a:lnSpc>
                <a:spcPct val="90000"/>
              </a:lnSpc>
              <a:spcBef>
                <a:spcPts val="750"/>
              </a:spcBef>
              <a:buFont typeface="Arial" panose="020B0604020202020204" pitchFamily="34" charset="0"/>
              <a:buChar char="•"/>
            </a:pPr>
            <a:endParaRPr lang="en-US" sz="2000" dirty="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6081486" y="2643031"/>
            <a:ext cx="3062514" cy="2534954"/>
          </a:xfrm>
          <a:prstGeom prst="rect">
            <a:avLst/>
          </a:prstGeom>
        </p:spPr>
      </p:pic>
      <p:sp>
        <p:nvSpPr>
          <p:cNvPr id="9" name="Rectangle 8"/>
          <p:cNvSpPr/>
          <p:nvPr/>
        </p:nvSpPr>
        <p:spPr>
          <a:xfrm>
            <a:off x="17318" y="2057017"/>
            <a:ext cx="2536600" cy="577081"/>
          </a:xfrm>
          <a:prstGeom prst="rect">
            <a:avLst/>
          </a:prstGeom>
        </p:spPr>
        <p:txBody>
          <a:bodyPr wrap="square">
            <a:spAutoFit/>
          </a:bodyPr>
          <a:lstStyle/>
          <a:p>
            <a:pPr algn="ctr"/>
            <a:r>
              <a:rPr lang="en-US" sz="1050" dirty="0">
                <a:solidFill>
                  <a:schemeClr val="bg1"/>
                </a:solidFill>
              </a:rPr>
              <a:t>Ref:</a:t>
            </a:r>
          </a:p>
          <a:p>
            <a:pPr algn="ctr"/>
            <a:r>
              <a:rPr lang="en-US" sz="1050" dirty="0">
                <a:solidFill>
                  <a:schemeClr val="bg1"/>
                </a:solidFill>
              </a:rPr>
              <a:t>https://www.osha.gov/dts/osta/otm/otm_iv/otm_iv_5.html</a:t>
            </a:r>
          </a:p>
        </p:txBody>
      </p:sp>
      <p:sp>
        <p:nvSpPr>
          <p:cNvPr id="10" name="Rectangle 9"/>
          <p:cNvSpPr/>
          <p:nvPr/>
        </p:nvSpPr>
        <p:spPr>
          <a:xfrm>
            <a:off x="6535812" y="4600904"/>
            <a:ext cx="2536600" cy="577081"/>
          </a:xfrm>
          <a:prstGeom prst="rect">
            <a:avLst/>
          </a:prstGeom>
        </p:spPr>
        <p:txBody>
          <a:bodyPr wrap="square">
            <a:spAutoFit/>
          </a:bodyPr>
          <a:lstStyle/>
          <a:p>
            <a:pPr algn="ctr"/>
            <a:r>
              <a:rPr lang="en-US" sz="1050" dirty="0">
                <a:solidFill>
                  <a:schemeClr val="bg1"/>
                </a:solidFill>
              </a:rPr>
              <a:t>Ref:</a:t>
            </a:r>
          </a:p>
          <a:p>
            <a:pPr algn="ctr"/>
            <a:r>
              <a:rPr lang="en-US" sz="1050" dirty="0">
                <a:solidFill>
                  <a:schemeClr val="bg1"/>
                </a:solidFill>
              </a:rPr>
              <a:t>https://www.osha.gov/dts/osta/otm/otm_iv/otm_iv_5.html</a:t>
            </a:r>
          </a:p>
        </p:txBody>
      </p:sp>
    </p:spTree>
    <p:extLst>
      <p:ext uri="{BB962C8B-B14F-4D97-AF65-F5344CB8AC3E}">
        <p14:creationId xmlns:p14="http://schemas.microsoft.com/office/powerpoint/2010/main" val="3879207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2373" y="-181576"/>
            <a:ext cx="2017568" cy="994172"/>
          </a:xfrm>
        </p:spPr>
        <p:txBody>
          <a:bodyPr>
            <a:normAutofit/>
          </a:bodyPr>
          <a:lstStyle/>
          <a:p>
            <a:pPr algn="l"/>
            <a:r>
              <a:rPr lang="en-US" sz="2500" b="1" dirty="0">
                <a:latin typeface="Arial" panose="020B0604020202020204" pitchFamily="34" charset="0"/>
                <a:cs typeface="Arial" panose="020B0604020202020204" pitchFamily="34" charset="0"/>
              </a:rPr>
              <a:t>Milling</a:t>
            </a:r>
          </a:p>
        </p:txBody>
      </p:sp>
      <p:sp>
        <p:nvSpPr>
          <p:cNvPr id="3" name="Content Placeholder 2"/>
          <p:cNvSpPr>
            <a:spLocks noGrp="1"/>
          </p:cNvSpPr>
          <p:nvPr>
            <p:ph idx="1"/>
          </p:nvPr>
        </p:nvSpPr>
        <p:spPr>
          <a:xfrm>
            <a:off x="-43736" y="679846"/>
            <a:ext cx="6439780" cy="3263504"/>
          </a:xfrm>
        </p:spPr>
        <p:txBody>
          <a:bodyPr vert="horz" lIns="91440" tIns="45720" rIns="91440" bIns="45720" rtlCol="0">
            <a:normAutofit/>
          </a:bodyPr>
          <a:lstStyle/>
          <a:p>
            <a:pPr algn="just"/>
            <a:r>
              <a:rPr lang="en-US" sz="2000" dirty="0">
                <a:cs typeface="Arial" panose="020B0604020202020204" pitchFamily="34" charset="0"/>
              </a:rPr>
              <a:t>Coarse flour is converted to fine mesh screen in hammer mill which uses impact force to reduce the size.</a:t>
            </a:r>
          </a:p>
          <a:p>
            <a:pPr algn="just"/>
            <a:r>
              <a:rPr lang="en-US" sz="2000" dirty="0">
                <a:cs typeface="Arial" panose="020B0604020202020204" pitchFamily="34" charset="0"/>
              </a:rPr>
              <a:t>This is done to increase the surface area of the starch making it ready to react with water and enzymes.</a:t>
            </a:r>
          </a:p>
        </p:txBody>
      </p:sp>
      <p:pic>
        <p:nvPicPr>
          <p:cNvPr id="4" name="Picture 3"/>
          <p:cNvPicPr>
            <a:picLocks noChangeAspect="1"/>
          </p:cNvPicPr>
          <p:nvPr/>
        </p:nvPicPr>
        <p:blipFill rotWithShape="1">
          <a:blip r:embed="rId2"/>
          <a:srcRect t="21855" r="13639" b="23505"/>
          <a:stretch/>
        </p:blipFill>
        <p:spPr>
          <a:xfrm>
            <a:off x="6580909" y="1"/>
            <a:ext cx="2563091" cy="2043545"/>
          </a:xfrm>
          <a:prstGeom prst="rect">
            <a:avLst/>
          </a:prstGeom>
        </p:spPr>
      </p:pic>
      <p:sp>
        <p:nvSpPr>
          <p:cNvPr id="5" name="TextBox 4"/>
          <p:cNvSpPr txBox="1"/>
          <p:nvPr/>
        </p:nvSpPr>
        <p:spPr>
          <a:xfrm>
            <a:off x="1725592" y="2086466"/>
            <a:ext cx="3955472" cy="477054"/>
          </a:xfrm>
          <a:prstGeom prst="rect">
            <a:avLst/>
          </a:prstGeom>
          <a:noFill/>
        </p:spPr>
        <p:txBody>
          <a:bodyPr wrap="square" rtlCol="0">
            <a:spAutoFit/>
          </a:bodyPr>
          <a:lstStyle/>
          <a:p>
            <a:r>
              <a:rPr lang="en-US" sz="2500" b="1" dirty="0">
                <a:latin typeface="Arial" panose="020B0604020202020204" pitchFamily="34" charset="0"/>
                <a:ea typeface="+mj-ea"/>
                <a:cs typeface="Arial" panose="020B0604020202020204" pitchFamily="34" charset="0"/>
              </a:rPr>
              <a:t>Slurry Tank</a:t>
            </a:r>
          </a:p>
        </p:txBody>
      </p:sp>
      <p:sp>
        <p:nvSpPr>
          <p:cNvPr id="6" name="TextBox 5"/>
          <p:cNvSpPr txBox="1"/>
          <p:nvPr/>
        </p:nvSpPr>
        <p:spPr>
          <a:xfrm>
            <a:off x="109033" y="2667839"/>
            <a:ext cx="6047509" cy="2339102"/>
          </a:xfrm>
          <a:prstGeom prst="rect">
            <a:avLst/>
          </a:prstGeom>
        </p:spPr>
        <p:txBody>
          <a:bodyPr vert="horz" lIns="91440" tIns="45720" rIns="91440" bIns="45720" rtlCol="0">
            <a:normAutofit/>
          </a:bodyPr>
          <a:lstStyle>
            <a:lvl1pPr marL="171450" indent="-171450" algn="just" defTabSz="685800">
              <a:lnSpc>
                <a:spcPct val="90000"/>
              </a:lnSpc>
              <a:spcBef>
                <a:spcPts val="750"/>
              </a:spcBef>
              <a:buFont typeface="Arial" panose="020B0604020202020204" pitchFamily="34" charset="0"/>
              <a:buChar char="•"/>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Corn flour is mixed with hot water and alpha-amylase(1/3) with little ammonia which helps in breaking the bonds of starch and convert it into glucose.</a:t>
            </a:r>
          </a:p>
          <a:p>
            <a:r>
              <a:rPr lang="en-US" dirty="0"/>
              <a:t>Temp: 85 ⁰C</a:t>
            </a:r>
          </a:p>
          <a:p>
            <a:r>
              <a:rPr lang="en-US" dirty="0"/>
              <a:t>PH: 5.6 – 6</a:t>
            </a:r>
          </a:p>
          <a:p>
            <a:r>
              <a:rPr lang="en-US" dirty="0"/>
              <a:t>Solid = 32%</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0907" y="2515873"/>
            <a:ext cx="2424545" cy="2396794"/>
          </a:xfrm>
          <a:prstGeom prst="rect">
            <a:avLst/>
          </a:prstGeom>
        </p:spPr>
      </p:pic>
      <p:sp>
        <p:nvSpPr>
          <p:cNvPr id="8" name="Rectangle 7"/>
          <p:cNvSpPr/>
          <p:nvPr/>
        </p:nvSpPr>
        <p:spPr>
          <a:xfrm>
            <a:off x="6580908" y="1986439"/>
            <a:ext cx="2536600" cy="577081"/>
          </a:xfrm>
          <a:prstGeom prst="rect">
            <a:avLst/>
          </a:prstGeom>
        </p:spPr>
        <p:txBody>
          <a:bodyPr wrap="square">
            <a:spAutoFit/>
          </a:bodyPr>
          <a:lstStyle/>
          <a:p>
            <a:pPr algn="ctr"/>
            <a:r>
              <a:rPr lang="en-US" sz="1050" dirty="0">
                <a:solidFill>
                  <a:srgbClr val="C00000"/>
                </a:solidFill>
              </a:rPr>
              <a:t>Ref:</a:t>
            </a:r>
          </a:p>
          <a:p>
            <a:pPr algn="ctr"/>
            <a:r>
              <a:rPr lang="en-US" sz="1050" dirty="0">
                <a:solidFill>
                  <a:srgbClr val="C00000"/>
                </a:solidFill>
              </a:rPr>
              <a:t>https://www.osha.gov/dts/osta/otm/otm_iv/otm_iv_5.html</a:t>
            </a:r>
          </a:p>
        </p:txBody>
      </p:sp>
      <p:sp>
        <p:nvSpPr>
          <p:cNvPr id="9" name="Rectangle 8"/>
          <p:cNvSpPr/>
          <p:nvPr/>
        </p:nvSpPr>
        <p:spPr>
          <a:xfrm>
            <a:off x="6580906" y="4658751"/>
            <a:ext cx="2704217" cy="507831"/>
          </a:xfrm>
          <a:prstGeom prst="rect">
            <a:avLst/>
          </a:prstGeom>
        </p:spPr>
        <p:txBody>
          <a:bodyPr wrap="square">
            <a:spAutoFit/>
          </a:bodyPr>
          <a:lstStyle/>
          <a:p>
            <a:pPr algn="ctr"/>
            <a:r>
              <a:rPr lang="en-US" sz="900" dirty="0">
                <a:solidFill>
                  <a:srgbClr val="C00000"/>
                </a:solidFill>
              </a:rPr>
              <a:t>Ref:</a:t>
            </a:r>
          </a:p>
          <a:p>
            <a:pPr algn="ctr"/>
            <a:r>
              <a:rPr lang="en-US" sz="900" dirty="0">
                <a:solidFill>
                  <a:srgbClr val="C00000"/>
                </a:solidFill>
              </a:rPr>
              <a:t>http://www.hydro-thermal.com/2014/07/how-to-increase-ethanol-yield-by-900000-per-year/</a:t>
            </a:r>
          </a:p>
        </p:txBody>
      </p:sp>
    </p:spTree>
    <p:extLst>
      <p:ext uri="{BB962C8B-B14F-4D97-AF65-F5344CB8AC3E}">
        <p14:creationId xmlns:p14="http://schemas.microsoft.com/office/powerpoint/2010/main" val="1334654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464" y="-184561"/>
            <a:ext cx="7886700" cy="994172"/>
          </a:xfrm>
        </p:spPr>
        <p:txBody>
          <a:bodyPr>
            <a:normAutofit/>
          </a:bodyPr>
          <a:lstStyle/>
          <a:p>
            <a:pPr algn="l"/>
            <a:r>
              <a:rPr lang="en-US" sz="2500" b="1" dirty="0">
                <a:latin typeface="Arial" panose="020B0604020202020204" pitchFamily="34" charset="0"/>
                <a:cs typeface="Arial" panose="020B0604020202020204" pitchFamily="34" charset="0"/>
              </a:rPr>
              <a:t>Jet Cooking and Liquefaction</a:t>
            </a:r>
          </a:p>
        </p:txBody>
      </p:sp>
      <p:sp>
        <p:nvSpPr>
          <p:cNvPr id="3" name="Content Placeholder 2"/>
          <p:cNvSpPr>
            <a:spLocks noGrp="1"/>
          </p:cNvSpPr>
          <p:nvPr>
            <p:ph idx="1"/>
          </p:nvPr>
        </p:nvSpPr>
        <p:spPr>
          <a:xfrm>
            <a:off x="367393" y="657242"/>
            <a:ext cx="7886700" cy="3263504"/>
          </a:xfrm>
        </p:spPr>
        <p:txBody>
          <a:bodyPr vert="horz" lIns="91440" tIns="45720" rIns="91440" bIns="45720" rtlCol="0">
            <a:normAutofit/>
          </a:bodyPr>
          <a:lstStyle/>
          <a:p>
            <a:pPr algn="just"/>
            <a:r>
              <a:rPr lang="en-US" sz="2000" dirty="0">
                <a:cs typeface="Arial" panose="020B0604020202020204" pitchFamily="34" charset="0"/>
              </a:rPr>
              <a:t>The slurry is then heated above 104 ⁰ C using direct steam.</a:t>
            </a:r>
          </a:p>
          <a:p>
            <a:pPr algn="just"/>
            <a:r>
              <a:rPr lang="en-US" sz="2000" dirty="0">
                <a:cs typeface="Arial" panose="020B0604020202020204" pitchFamily="34" charset="0"/>
              </a:rPr>
              <a:t>Residence time is about 30 mins.</a:t>
            </a:r>
          </a:p>
          <a:p>
            <a:pPr algn="just"/>
            <a:r>
              <a:rPr lang="en-US" sz="2000" dirty="0">
                <a:cs typeface="Arial" panose="020B0604020202020204" pitchFamily="34" charset="0"/>
              </a:rPr>
              <a:t>Rest amylase(2/3) is added to further breakdown of long starch granules to small ones called dextrin.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843" y="2620583"/>
            <a:ext cx="3964781" cy="1300163"/>
          </a:xfrm>
          <a:prstGeom prst="rect">
            <a:avLst/>
          </a:prstGeom>
        </p:spPr>
      </p:pic>
      <p:sp>
        <p:nvSpPr>
          <p:cNvPr id="5" name="TextBox 4"/>
          <p:cNvSpPr txBox="1"/>
          <p:nvPr/>
        </p:nvSpPr>
        <p:spPr>
          <a:xfrm>
            <a:off x="5896253" y="3966018"/>
            <a:ext cx="2126673" cy="300082"/>
          </a:xfrm>
          <a:prstGeom prst="rect">
            <a:avLst/>
          </a:prstGeom>
          <a:noFill/>
        </p:spPr>
        <p:txBody>
          <a:bodyPr wrap="square" rtlCol="0">
            <a:spAutoFit/>
          </a:bodyPr>
          <a:lstStyle/>
          <a:p>
            <a:pPr algn="ctr"/>
            <a:r>
              <a:rPr lang="en-US" sz="1350" b="1" dirty="0"/>
              <a:t>Dextrin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52" y="2212924"/>
            <a:ext cx="4675909" cy="2000940"/>
          </a:xfrm>
          <a:prstGeom prst="rect">
            <a:avLst/>
          </a:prstGeom>
        </p:spPr>
      </p:pic>
      <p:sp>
        <p:nvSpPr>
          <p:cNvPr id="7" name="Rectangle 6"/>
          <p:cNvSpPr/>
          <p:nvPr/>
        </p:nvSpPr>
        <p:spPr>
          <a:xfrm>
            <a:off x="197852" y="4192514"/>
            <a:ext cx="4444422" cy="415498"/>
          </a:xfrm>
          <a:prstGeom prst="rect">
            <a:avLst/>
          </a:prstGeom>
        </p:spPr>
        <p:txBody>
          <a:bodyPr wrap="square">
            <a:spAutoFit/>
          </a:bodyPr>
          <a:lstStyle/>
          <a:p>
            <a:pPr algn="ctr"/>
            <a:r>
              <a:rPr lang="en-US" sz="1050" dirty="0"/>
              <a:t>Ref:</a:t>
            </a:r>
          </a:p>
          <a:p>
            <a:pPr algn="ctr"/>
            <a:r>
              <a:rPr lang="en-US" sz="1050" dirty="0"/>
              <a:t>https://www.osha.gov/dts/osta/otm/otm_iv/otm_iv_5.html</a:t>
            </a:r>
          </a:p>
        </p:txBody>
      </p:sp>
      <p:sp>
        <p:nvSpPr>
          <p:cNvPr id="8" name="Rectangle 7"/>
          <p:cNvSpPr/>
          <p:nvPr/>
        </p:nvSpPr>
        <p:spPr>
          <a:xfrm>
            <a:off x="4873761" y="4163660"/>
            <a:ext cx="4171655" cy="473206"/>
          </a:xfrm>
          <a:prstGeom prst="rect">
            <a:avLst/>
          </a:prstGeom>
        </p:spPr>
        <p:txBody>
          <a:bodyPr wrap="square">
            <a:spAutoFit/>
          </a:bodyPr>
          <a:lstStyle/>
          <a:p>
            <a:pPr algn="ctr"/>
            <a:r>
              <a:rPr lang="en-US" sz="825" dirty="0"/>
              <a:t>Ref:</a:t>
            </a:r>
          </a:p>
          <a:p>
            <a:pPr algn="ctr"/>
            <a:r>
              <a:rPr lang="en-US" sz="825" dirty="0"/>
              <a:t>http://www.parchem.com/news-articles/Parchem-Premier-Supplier-of-High-Quality-Dextrins-N000146.aspx</a:t>
            </a:r>
          </a:p>
        </p:txBody>
      </p:sp>
    </p:spTree>
    <p:extLst>
      <p:ext uri="{BB962C8B-B14F-4D97-AF65-F5344CB8AC3E}">
        <p14:creationId xmlns:p14="http://schemas.microsoft.com/office/powerpoint/2010/main" val="1733795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Plant Production Processes</a:t>
            </a:r>
          </a:p>
        </p:txBody>
      </p:sp>
      <p:sp>
        <p:nvSpPr>
          <p:cNvPr id="67" name="Shape 67"/>
          <p:cNvSpPr txBox="1">
            <a:spLocks noGrp="1"/>
          </p:cNvSpPr>
          <p:nvPr>
            <p:ph type="body" idx="1"/>
          </p:nvPr>
        </p:nvSpPr>
        <p:spPr>
          <a:prstGeom prst="rect">
            <a:avLst/>
          </a:prstGeom>
        </p:spPr>
        <p:txBody>
          <a:bodyPr lIns="91425" tIns="91425" rIns="91425" bIns="91425" anchor="t" anchorCtr="0">
            <a:noAutofit/>
          </a:bodyPr>
          <a:lstStyle/>
          <a:p>
            <a:pPr marL="514350" lvl="0" indent="-285750" rtl="0">
              <a:spcBef>
                <a:spcPts val="0"/>
              </a:spcBef>
              <a:buFont typeface="Wingdings" panose="05000000000000000000" pitchFamily="2" charset="2"/>
              <a:buChar char="Ø"/>
            </a:pPr>
            <a:r>
              <a:rPr lang="en" b="1" cap="none" dirty="0">
                <a:latin typeface="Arial" panose="020B0604020202020204" pitchFamily="34" charset="0"/>
                <a:cs typeface="Arial" panose="020B0604020202020204" pitchFamily="34" charset="0"/>
              </a:rPr>
              <a:t>Raw material - molasses (sugarcane)</a:t>
            </a:r>
          </a:p>
          <a:p>
            <a:pPr marL="514350" lvl="0" indent="-285750" rtl="0">
              <a:spcBef>
                <a:spcPts val="0"/>
              </a:spcBef>
              <a:buFont typeface="Wingdings" panose="05000000000000000000" pitchFamily="2" charset="2"/>
              <a:buChar char="Ø"/>
            </a:pPr>
            <a:endParaRPr lang="en" b="1" cap="none" dirty="0">
              <a:latin typeface="Arial" panose="020B0604020202020204" pitchFamily="34" charset="0"/>
              <a:cs typeface="Arial" panose="020B0604020202020204" pitchFamily="34" charset="0"/>
            </a:endParaRP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Sugar content is transformed into alcohol by yeast</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Uses basic fermentation techniques </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Ethanol produced used as renewable fuel</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Mainly used process in brazil</a:t>
            </a:r>
          </a:p>
          <a:p>
            <a:pPr marL="685800" lvl="1" indent="0" rtl="0">
              <a:spcBef>
                <a:spcPts val="0"/>
              </a:spcBef>
              <a:buNone/>
            </a:pPr>
            <a:endParaRPr lang="en" sz="1500" cap="none" dirty="0">
              <a:latin typeface="Arial" panose="020B0604020202020204" pitchFamily="34" charset="0"/>
              <a:cs typeface="Arial" panose="020B0604020202020204" pitchFamily="34" charset="0"/>
            </a:endParaRPr>
          </a:p>
          <a:p>
            <a:pPr marL="514350" lvl="0" indent="-285750" rtl="0">
              <a:spcBef>
                <a:spcPts val="0"/>
              </a:spcBef>
              <a:buFont typeface="Wingdings" panose="05000000000000000000" pitchFamily="2" charset="2"/>
              <a:buChar char="Ø"/>
            </a:pPr>
            <a:r>
              <a:rPr lang="en" b="1" cap="none" dirty="0">
                <a:latin typeface="Arial" panose="020B0604020202020204" pitchFamily="34" charset="0"/>
                <a:cs typeface="Arial" panose="020B0604020202020204" pitchFamily="34" charset="0"/>
              </a:rPr>
              <a:t>Raw material - corn(grain) starch</a:t>
            </a:r>
          </a:p>
          <a:p>
            <a:pPr marL="514350" lvl="0" indent="-285750" rtl="0">
              <a:spcBef>
                <a:spcPts val="0"/>
              </a:spcBef>
              <a:buFont typeface="Wingdings" panose="05000000000000000000" pitchFamily="2" charset="2"/>
              <a:buChar char="Ø"/>
            </a:pPr>
            <a:endParaRPr lang="en" b="1" cap="none" dirty="0">
              <a:latin typeface="Arial" panose="020B0604020202020204" pitchFamily="34" charset="0"/>
              <a:cs typeface="Arial" panose="020B0604020202020204" pitchFamily="34" charset="0"/>
            </a:endParaRP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Starch in crushed corn meal converted to alcohol using yeast</a:t>
            </a:r>
          </a:p>
          <a:p>
            <a:pPr marL="971550" lvl="1" indent="-285750" rtl="0">
              <a:spcBef>
                <a:spcPts val="0"/>
              </a:spcBef>
              <a:buFont typeface="Wingdings" panose="05000000000000000000" pitchFamily="2" charset="2"/>
              <a:buChar char="Ø"/>
            </a:pPr>
            <a:r>
              <a:rPr lang="en" sz="1500" cap="none" dirty="0">
                <a:latin typeface="Arial" panose="020B0604020202020204" pitchFamily="34" charset="0"/>
                <a:cs typeface="Arial" panose="020B0604020202020204" pitchFamily="34" charset="0"/>
              </a:rPr>
              <a:t>Mainly used process in USA</a:t>
            </a:r>
          </a:p>
          <a:p>
            <a:pPr marL="457200" lvl="0" indent="0" rtl="0">
              <a:spcBef>
                <a:spcPts val="0"/>
              </a:spcBef>
              <a:buNone/>
            </a:pPr>
            <a:endParaRPr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623" y="-197536"/>
            <a:ext cx="7886700" cy="994172"/>
          </a:xfrm>
        </p:spPr>
        <p:txBody>
          <a:bodyPr>
            <a:normAutofit/>
          </a:bodyPr>
          <a:lstStyle/>
          <a:p>
            <a:r>
              <a:rPr lang="en-US" sz="2500" b="1" dirty="0">
                <a:latin typeface="Arial" panose="020B0604020202020204" pitchFamily="34" charset="0"/>
                <a:cs typeface="Arial" panose="020B0604020202020204" pitchFamily="34" charset="0"/>
              </a:rPr>
              <a:t>Fermentation</a:t>
            </a:r>
          </a:p>
        </p:txBody>
      </p:sp>
      <p:sp>
        <p:nvSpPr>
          <p:cNvPr id="3" name="Content Placeholder 2"/>
          <p:cNvSpPr>
            <a:spLocks noGrp="1"/>
          </p:cNvSpPr>
          <p:nvPr>
            <p:ph idx="1"/>
          </p:nvPr>
        </p:nvSpPr>
        <p:spPr>
          <a:xfrm>
            <a:off x="55336" y="796636"/>
            <a:ext cx="4465864" cy="4405086"/>
          </a:xfrm>
        </p:spPr>
        <p:txBody>
          <a:bodyPr vert="horz" lIns="91440" tIns="45720" rIns="91440" bIns="45720" rtlCol="0">
            <a:normAutofit/>
          </a:bodyPr>
          <a:lstStyle/>
          <a:p>
            <a:pPr algn="just"/>
            <a:r>
              <a:rPr lang="en-US" sz="2000" dirty="0">
                <a:cs typeface="Arial" panose="020B0604020202020204" pitchFamily="34" charset="0"/>
              </a:rPr>
              <a:t>This step takes the longest time i.e. 40 to 50 hours.</a:t>
            </a:r>
          </a:p>
          <a:p>
            <a:pPr algn="just"/>
            <a:r>
              <a:rPr lang="en-US" sz="2000" dirty="0">
                <a:cs typeface="Arial" panose="020B0604020202020204" pitchFamily="34" charset="0"/>
              </a:rPr>
              <a:t>CO2 is released at this stage.</a:t>
            </a:r>
          </a:p>
          <a:p>
            <a:pPr algn="just"/>
            <a:r>
              <a:rPr lang="en-US" sz="2000" dirty="0">
                <a:cs typeface="Arial" panose="020B0604020202020204" pitchFamily="34" charset="0"/>
              </a:rPr>
              <a:t>Another enzyme glucoamylase converts  dextrin to glucose by complete breakdown. (Saccharification )</a:t>
            </a:r>
          </a:p>
          <a:p>
            <a:pPr algn="just"/>
            <a:r>
              <a:rPr lang="en-US" sz="2000" dirty="0">
                <a:cs typeface="Arial" panose="020B0604020202020204" pitchFamily="34" charset="0"/>
              </a:rPr>
              <a:t>Finally yeast is added which converts glucose into E85 and CO2.</a:t>
            </a:r>
          </a:p>
          <a:p>
            <a:pPr lvl="1"/>
            <a:r>
              <a:rPr lang="en-US" dirty="0"/>
              <a:t>Yeast best works for:</a:t>
            </a:r>
          </a:p>
          <a:p>
            <a:pPr lvl="2"/>
            <a:r>
              <a:rPr lang="en-US" dirty="0"/>
              <a:t>Slightly acidic medium</a:t>
            </a:r>
          </a:p>
          <a:p>
            <a:pPr lvl="2"/>
            <a:r>
              <a:rPr lang="en-US" dirty="0"/>
              <a:t>Less salty surrounding</a:t>
            </a:r>
          </a:p>
          <a:p>
            <a:pPr lvl="2"/>
            <a:r>
              <a:rPr lang="en-US" dirty="0"/>
              <a:t>Moist environment</a:t>
            </a:r>
          </a:p>
          <a:p>
            <a:pPr lvl="2"/>
            <a:r>
              <a:rPr lang="en-US" dirty="0"/>
              <a:t>Temp 60-80⁰C</a:t>
            </a:r>
          </a:p>
          <a:p>
            <a:pPr algn="just"/>
            <a:endParaRPr lang="en-US" sz="2000" dirty="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620491" y="796636"/>
            <a:ext cx="4523509" cy="4121727"/>
          </a:xfrm>
          <a:prstGeom prst="rect">
            <a:avLst/>
          </a:prstGeom>
        </p:spPr>
      </p:pic>
      <p:sp>
        <p:nvSpPr>
          <p:cNvPr id="5" name="Rectangle 4"/>
          <p:cNvSpPr/>
          <p:nvPr/>
        </p:nvSpPr>
        <p:spPr>
          <a:xfrm>
            <a:off x="6607401" y="4371661"/>
            <a:ext cx="2536600" cy="577081"/>
          </a:xfrm>
          <a:prstGeom prst="rect">
            <a:avLst/>
          </a:prstGeom>
        </p:spPr>
        <p:txBody>
          <a:bodyPr wrap="square">
            <a:spAutoFit/>
          </a:bodyPr>
          <a:lstStyle/>
          <a:p>
            <a:pPr algn="ctr"/>
            <a:r>
              <a:rPr lang="en-US" sz="1050" dirty="0">
                <a:solidFill>
                  <a:schemeClr val="bg1"/>
                </a:solidFill>
              </a:rPr>
              <a:t>Ref:</a:t>
            </a:r>
          </a:p>
          <a:p>
            <a:pPr algn="ctr"/>
            <a:r>
              <a:rPr lang="en-US" sz="1050" dirty="0">
                <a:solidFill>
                  <a:schemeClr val="bg1"/>
                </a:solidFill>
              </a:rPr>
              <a:t>https://www.osha.gov/dts/osta/otm/otm_iv/otm_iv_5.html</a:t>
            </a:r>
          </a:p>
        </p:txBody>
      </p:sp>
    </p:spTree>
    <p:extLst>
      <p:ext uri="{BB962C8B-B14F-4D97-AF65-F5344CB8AC3E}">
        <p14:creationId xmlns:p14="http://schemas.microsoft.com/office/powerpoint/2010/main" val="814179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159" y="-21997"/>
            <a:ext cx="7886700" cy="994172"/>
          </a:xfrm>
        </p:spPr>
        <p:txBody>
          <a:bodyPr>
            <a:normAutofit/>
          </a:bodyPr>
          <a:lstStyle/>
          <a:p>
            <a:pPr algn="l"/>
            <a:r>
              <a:rPr lang="en-US" sz="2500" b="1" dirty="0">
                <a:latin typeface="Arial" panose="020B0604020202020204" pitchFamily="34" charset="0"/>
                <a:cs typeface="Arial" panose="020B0604020202020204" pitchFamily="34" charset="0"/>
              </a:rPr>
              <a:t>Microbes Used for Ethanol Preparation</a:t>
            </a:r>
          </a:p>
        </p:txBody>
      </p:sp>
      <p:sp>
        <p:nvSpPr>
          <p:cNvPr id="3" name="Content Placeholder 2"/>
          <p:cNvSpPr>
            <a:spLocks noGrp="1"/>
          </p:cNvSpPr>
          <p:nvPr>
            <p:ph idx="1"/>
          </p:nvPr>
        </p:nvSpPr>
        <p:spPr>
          <a:xfrm>
            <a:off x="126094" y="1185531"/>
            <a:ext cx="7886700" cy="3263504"/>
          </a:xfrm>
        </p:spPr>
        <p:txBody>
          <a:bodyPr vert="horz" lIns="91440" tIns="45720" rIns="91440" bIns="45720" rtlCol="0">
            <a:normAutofit lnSpcReduction="10000"/>
          </a:bodyPr>
          <a:lstStyle/>
          <a:p>
            <a:pPr algn="just"/>
            <a:r>
              <a:rPr lang="en-US" sz="2000" dirty="0">
                <a:cs typeface="Arial" panose="020B0604020202020204" pitchFamily="34" charset="0"/>
              </a:rPr>
              <a:t>Yeast- can withstand extreme environmental stress including high ethanol concentration and other contaminants.</a:t>
            </a:r>
          </a:p>
          <a:p>
            <a:pPr lvl="1"/>
            <a:endParaRPr lang="en-US" dirty="0"/>
          </a:p>
          <a:p>
            <a:pPr lvl="1"/>
            <a:r>
              <a:rPr lang="en-US" dirty="0"/>
              <a:t>Saccharomyces cerevisiae (ale yeast)</a:t>
            </a:r>
          </a:p>
          <a:p>
            <a:pPr lvl="1"/>
            <a:endParaRPr lang="en-US" dirty="0"/>
          </a:p>
          <a:p>
            <a:pPr lvl="1"/>
            <a:endParaRPr lang="en-US" dirty="0"/>
          </a:p>
          <a:p>
            <a:pPr lvl="1"/>
            <a:r>
              <a:rPr lang="en-US" dirty="0"/>
              <a:t>Saccharomyces </a:t>
            </a:r>
            <a:r>
              <a:rPr lang="en-US" dirty="0" err="1"/>
              <a:t>pastorianus</a:t>
            </a:r>
            <a:endParaRPr lang="en-US" dirty="0"/>
          </a:p>
          <a:p>
            <a:pPr lvl="1"/>
            <a:endParaRPr lang="en-US" dirty="0"/>
          </a:p>
          <a:p>
            <a:pPr algn="just"/>
            <a:r>
              <a:rPr lang="en-US" sz="2000" dirty="0" err="1">
                <a:cs typeface="Arial" panose="020B0604020202020204" pitchFamily="34" charset="0"/>
              </a:rPr>
              <a:t>Zymomonas</a:t>
            </a:r>
            <a:r>
              <a:rPr lang="en-US" sz="2000" dirty="0">
                <a:cs typeface="Arial" panose="020B0604020202020204" pitchFamily="34" charset="0"/>
              </a:rPr>
              <a:t> </a:t>
            </a:r>
            <a:r>
              <a:rPr lang="en-US" sz="2000" dirty="0" err="1">
                <a:cs typeface="Arial" panose="020B0604020202020204" pitchFamily="34" charset="0"/>
              </a:rPr>
              <a:t>mobilis</a:t>
            </a:r>
            <a:endParaRPr lang="en-US" sz="2000" dirty="0">
              <a:cs typeface="Arial" panose="020B0604020202020204" pitchFamily="34" charset="0"/>
            </a:endParaRPr>
          </a:p>
          <a:p>
            <a:pPr algn="just"/>
            <a:endParaRPr lang="en-US" sz="2000" dirty="0">
              <a:cs typeface="Arial" panose="020B0604020202020204" pitchFamily="34" charset="0"/>
            </a:endParaRPr>
          </a:p>
          <a:p>
            <a:pPr algn="just"/>
            <a:r>
              <a:rPr lang="en-US" sz="2000" dirty="0" err="1">
                <a:cs typeface="Arial" panose="020B0604020202020204" pitchFamily="34" charset="0"/>
              </a:rPr>
              <a:t>Schizosaccharomyces</a:t>
            </a:r>
            <a:endParaRPr lang="en-US" sz="2000" dirty="0">
              <a:cs typeface="Arial" panose="020B0604020202020204" pitchFamily="34" charset="0"/>
            </a:endParaRPr>
          </a:p>
          <a:p>
            <a:pPr algn="just"/>
            <a:endParaRPr lang="en-US" sz="2000" dirty="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8294" y="1516743"/>
            <a:ext cx="1777096" cy="133282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8254" y="2325025"/>
            <a:ext cx="1322613" cy="12103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294" y="3261122"/>
            <a:ext cx="1871663" cy="1371600"/>
          </a:xfrm>
          <a:prstGeom prst="rect">
            <a:avLst/>
          </a:prstGeom>
        </p:spPr>
      </p:pic>
      <p:sp>
        <p:nvSpPr>
          <p:cNvPr id="7" name="Rectangle 6"/>
          <p:cNvSpPr/>
          <p:nvPr/>
        </p:nvSpPr>
        <p:spPr>
          <a:xfrm>
            <a:off x="6975073" y="4632722"/>
            <a:ext cx="1510350" cy="300082"/>
          </a:xfrm>
          <a:prstGeom prst="rect">
            <a:avLst/>
          </a:prstGeom>
        </p:spPr>
        <p:txBody>
          <a:bodyPr wrap="none">
            <a:spAutoFit/>
          </a:bodyPr>
          <a:lstStyle/>
          <a:p>
            <a:r>
              <a:rPr lang="en-US" sz="1350" dirty="0" err="1"/>
              <a:t>Zymomonas</a:t>
            </a:r>
            <a:r>
              <a:rPr lang="en-US" sz="1350" dirty="0"/>
              <a:t> </a:t>
            </a:r>
            <a:r>
              <a:rPr lang="en-US" sz="1350" dirty="0" err="1"/>
              <a:t>mobilis</a:t>
            </a:r>
            <a:endParaRPr lang="en-US" sz="135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449" y="3723850"/>
            <a:ext cx="1599060" cy="1219516"/>
          </a:xfrm>
          <a:prstGeom prst="rect">
            <a:avLst/>
          </a:prstGeom>
        </p:spPr>
      </p:pic>
      <p:sp>
        <p:nvSpPr>
          <p:cNvPr id="9" name="Rectangle 8"/>
          <p:cNvSpPr/>
          <p:nvPr/>
        </p:nvSpPr>
        <p:spPr>
          <a:xfrm>
            <a:off x="4399956" y="4770242"/>
            <a:ext cx="4572000" cy="346249"/>
          </a:xfrm>
          <a:prstGeom prst="rect">
            <a:avLst/>
          </a:prstGeom>
        </p:spPr>
        <p:txBody>
          <a:bodyPr>
            <a:spAutoFit/>
          </a:bodyPr>
          <a:lstStyle/>
          <a:p>
            <a:pPr algn="ctr"/>
            <a:r>
              <a:rPr lang="en-US" sz="825" dirty="0"/>
              <a:t>Ref:</a:t>
            </a:r>
          </a:p>
          <a:p>
            <a:pPr algn="ctr"/>
            <a:r>
              <a:rPr lang="en-US" sz="825" dirty="0"/>
              <a:t>https://microbewiki.kenyon.edu/index.php/Saccharomyces_cerevisiae_NEU2011</a:t>
            </a:r>
          </a:p>
        </p:txBody>
      </p:sp>
    </p:spTree>
    <p:extLst>
      <p:ext uri="{BB962C8B-B14F-4D97-AF65-F5344CB8AC3E}">
        <p14:creationId xmlns:p14="http://schemas.microsoft.com/office/powerpoint/2010/main" val="187395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830" y="-43055"/>
            <a:ext cx="7886700" cy="994172"/>
          </a:xfrm>
        </p:spPr>
        <p:txBody>
          <a:bodyPr>
            <a:normAutofit/>
          </a:bodyPr>
          <a:lstStyle/>
          <a:p>
            <a:r>
              <a:rPr lang="en-US" sz="2500" b="1" dirty="0">
                <a:latin typeface="Arial" panose="020B0604020202020204" pitchFamily="34" charset="0"/>
                <a:cs typeface="Arial" panose="020B0604020202020204" pitchFamily="34" charset="0"/>
              </a:rPr>
              <a:t>Distillation</a:t>
            </a:r>
          </a:p>
        </p:txBody>
      </p:sp>
      <p:sp>
        <p:nvSpPr>
          <p:cNvPr id="3" name="Content Placeholder 2"/>
          <p:cNvSpPr>
            <a:spLocks noGrp="1"/>
          </p:cNvSpPr>
          <p:nvPr>
            <p:ph idx="1"/>
          </p:nvPr>
        </p:nvSpPr>
        <p:spPr>
          <a:xfrm>
            <a:off x="120649" y="951117"/>
            <a:ext cx="4988379" cy="3816825"/>
          </a:xfrm>
        </p:spPr>
        <p:txBody>
          <a:bodyPr vert="horz" lIns="91440" tIns="45720" rIns="91440" bIns="45720" rtlCol="0">
            <a:normAutofit/>
          </a:bodyPr>
          <a:lstStyle/>
          <a:p>
            <a:pPr algn="just"/>
            <a:r>
              <a:rPr lang="en-US" sz="2000" dirty="0">
                <a:cs typeface="Arial" panose="020B0604020202020204" pitchFamily="34" charset="0"/>
              </a:rPr>
              <a:t>It is carried out in 3 steps </a:t>
            </a:r>
          </a:p>
          <a:p>
            <a:pPr lvl="2" algn="just"/>
            <a:r>
              <a:rPr lang="en-US" sz="1800" dirty="0"/>
              <a:t>Degassing- in which dissolved gases and CO2 is removed.</a:t>
            </a:r>
          </a:p>
          <a:p>
            <a:pPr lvl="2" algn="just"/>
            <a:r>
              <a:rPr lang="en-US" sz="1800" dirty="0"/>
              <a:t>Separation of ethanol/water mix from non-converted solid mix called stillage which is later send to centrifuge for separation.</a:t>
            </a:r>
          </a:p>
          <a:p>
            <a:pPr lvl="2" algn="just"/>
            <a:r>
              <a:rPr lang="en-US" sz="1800" dirty="0"/>
              <a:t>Rectification column where ethanol is separated from water but partially after which the product is send to molecular sieve for further conversion to pure ethanol.</a:t>
            </a:r>
          </a:p>
          <a:p>
            <a:pPr lvl="1"/>
            <a:endParaRPr lang="en-US" dirty="0"/>
          </a:p>
        </p:txBody>
      </p:sp>
      <p:pic>
        <p:nvPicPr>
          <p:cNvPr id="4" name="Picture 3"/>
          <p:cNvPicPr>
            <a:picLocks noChangeAspect="1"/>
          </p:cNvPicPr>
          <p:nvPr/>
        </p:nvPicPr>
        <p:blipFill>
          <a:blip r:embed="rId2"/>
          <a:stretch>
            <a:fillRect/>
          </a:stretch>
        </p:blipFill>
        <p:spPr>
          <a:xfrm>
            <a:off x="5477331" y="994173"/>
            <a:ext cx="2969156" cy="2866351"/>
          </a:xfrm>
          <a:prstGeom prst="rect">
            <a:avLst/>
          </a:prstGeom>
        </p:spPr>
      </p:pic>
      <p:sp>
        <p:nvSpPr>
          <p:cNvPr id="5" name="Rectangle 4"/>
          <p:cNvSpPr/>
          <p:nvPr/>
        </p:nvSpPr>
        <p:spPr>
          <a:xfrm>
            <a:off x="5477331" y="4006873"/>
            <a:ext cx="3411488" cy="415498"/>
          </a:xfrm>
          <a:prstGeom prst="rect">
            <a:avLst/>
          </a:prstGeom>
        </p:spPr>
        <p:txBody>
          <a:bodyPr wrap="square">
            <a:spAutoFit/>
          </a:bodyPr>
          <a:lstStyle/>
          <a:p>
            <a:pPr algn="ctr"/>
            <a:r>
              <a:rPr lang="en-US" sz="1050" dirty="0"/>
              <a:t>Ref:</a:t>
            </a:r>
          </a:p>
          <a:p>
            <a:pPr algn="ctr"/>
            <a:r>
              <a:rPr lang="en-US" sz="1050" dirty="0"/>
              <a:t>https://www.osha.gov/dts/osta/otm/otm_iv/otm_iv_5.html</a:t>
            </a:r>
          </a:p>
        </p:txBody>
      </p:sp>
    </p:spTree>
    <p:extLst>
      <p:ext uri="{BB962C8B-B14F-4D97-AF65-F5344CB8AC3E}">
        <p14:creationId xmlns:p14="http://schemas.microsoft.com/office/powerpoint/2010/main" val="3027327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208" y="22013"/>
            <a:ext cx="7448390" cy="525514"/>
          </a:xfrm>
        </p:spPr>
        <p:txBody>
          <a:bodyPr>
            <a:normAutofit/>
          </a:bodyPr>
          <a:lstStyle/>
          <a:p>
            <a:r>
              <a:rPr lang="en-US" sz="2500" b="1" dirty="0">
                <a:latin typeface="Arial" panose="020B0604020202020204" pitchFamily="34" charset="0"/>
                <a:cs typeface="Arial" panose="020B0604020202020204" pitchFamily="34" charset="0"/>
              </a:rPr>
              <a:t>Molecular Sieve</a:t>
            </a:r>
          </a:p>
        </p:txBody>
      </p:sp>
      <p:sp>
        <p:nvSpPr>
          <p:cNvPr id="3" name="Content Placeholder 2"/>
          <p:cNvSpPr>
            <a:spLocks noGrp="1"/>
          </p:cNvSpPr>
          <p:nvPr>
            <p:ph idx="1"/>
          </p:nvPr>
        </p:nvSpPr>
        <p:spPr>
          <a:xfrm>
            <a:off x="47622" y="471204"/>
            <a:ext cx="5788555" cy="3263504"/>
          </a:xfrm>
        </p:spPr>
        <p:txBody>
          <a:bodyPr vert="horz" lIns="91440" tIns="45720" rIns="91440" bIns="45720" rtlCol="0">
            <a:normAutofit/>
          </a:bodyPr>
          <a:lstStyle/>
          <a:p>
            <a:pPr algn="just"/>
            <a:r>
              <a:rPr lang="en-US" sz="1800" dirty="0">
                <a:cs typeface="Arial" panose="020B0604020202020204" pitchFamily="34" charset="0"/>
              </a:rPr>
              <a:t>Since the mix of water and ethanol form a azeotrope i.e. Constant boiling mixture, this method depending on the pore size separate the smaller molecules of water from ethanol.</a:t>
            </a:r>
          </a:p>
          <a:p>
            <a:pPr algn="just"/>
            <a:r>
              <a:rPr lang="en-US" sz="1800" dirty="0">
                <a:cs typeface="Arial" panose="020B0604020202020204" pitchFamily="34" charset="0"/>
              </a:rPr>
              <a:t>About 5% of water molecules are removed.</a:t>
            </a:r>
          </a:p>
          <a:p>
            <a:pPr algn="just"/>
            <a:r>
              <a:rPr lang="en-US" sz="1800" dirty="0">
                <a:cs typeface="Arial" panose="020B0604020202020204" pitchFamily="34" charset="0"/>
              </a:rPr>
              <a:t>Temp: 138⁰C</a:t>
            </a:r>
          </a:p>
          <a:p>
            <a:pPr algn="just"/>
            <a:r>
              <a:rPr lang="en-US" sz="1800" dirty="0">
                <a:cs typeface="Arial" panose="020B0604020202020204" pitchFamily="34" charset="0"/>
              </a:rPr>
              <a:t>Pressure: 6 psig</a:t>
            </a:r>
          </a:p>
          <a:p>
            <a:pPr algn="just"/>
            <a:r>
              <a:rPr lang="en-US" sz="1800" dirty="0">
                <a:cs typeface="Arial" panose="020B0604020202020204" pitchFamily="34" charset="0"/>
              </a:rPr>
              <a:t>Size : 2 nm (20 Å)</a:t>
            </a:r>
          </a:p>
        </p:txBody>
      </p:sp>
      <p:pic>
        <p:nvPicPr>
          <p:cNvPr id="4" name="Picture 3"/>
          <p:cNvPicPr>
            <a:picLocks noChangeAspect="1"/>
          </p:cNvPicPr>
          <p:nvPr/>
        </p:nvPicPr>
        <p:blipFill>
          <a:blip r:embed="rId2"/>
          <a:stretch>
            <a:fillRect/>
          </a:stretch>
        </p:blipFill>
        <p:spPr>
          <a:xfrm>
            <a:off x="5964382" y="0"/>
            <a:ext cx="3179618" cy="2505683"/>
          </a:xfrm>
          <a:prstGeom prst="rect">
            <a:avLst/>
          </a:prstGeom>
        </p:spPr>
      </p:pic>
      <p:sp>
        <p:nvSpPr>
          <p:cNvPr id="5" name="Title 1"/>
          <p:cNvSpPr txBox="1">
            <a:spLocks/>
          </p:cNvSpPr>
          <p:nvPr/>
        </p:nvSpPr>
        <p:spPr>
          <a:xfrm>
            <a:off x="164522" y="2855190"/>
            <a:ext cx="5077329" cy="6384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latin typeface="Arial" panose="020B0604020202020204" pitchFamily="34" charset="0"/>
                <a:cs typeface="Arial" panose="020B0604020202020204" pitchFamily="34" charset="0"/>
              </a:rPr>
              <a:t>Centrifuge</a:t>
            </a:r>
          </a:p>
        </p:txBody>
      </p:sp>
      <p:sp>
        <p:nvSpPr>
          <p:cNvPr id="6" name="Content Placeholder 2"/>
          <p:cNvSpPr txBox="1">
            <a:spLocks/>
          </p:cNvSpPr>
          <p:nvPr/>
        </p:nvSpPr>
        <p:spPr>
          <a:xfrm>
            <a:off x="0" y="3552565"/>
            <a:ext cx="5014686" cy="3263504"/>
          </a:xfrm>
          <a:prstGeom prst="rect">
            <a:avLst/>
          </a:prstGeom>
        </p:spPr>
        <p:txBody>
          <a:bodyPr vert="horz" lIns="91440" tIns="45720" rIns="91440" bIns="45720" rtlCol="0">
            <a:normAutofit/>
          </a:bodyPr>
          <a:lstStyle>
            <a:lvl1pPr marL="171450" indent="-171450" algn="just" defTabSz="685800">
              <a:lnSpc>
                <a:spcPct val="90000"/>
              </a:lnSpc>
              <a:spcBef>
                <a:spcPts val="750"/>
              </a:spcBef>
              <a:buFont typeface="Arial" panose="020B0604020202020204" pitchFamily="34" charset="0"/>
              <a:buChar char="•"/>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sz="1800" dirty="0"/>
              <a:t>About 13-17% of solid material from ethanol don’t convert into ethanol and are called stillage.</a:t>
            </a:r>
          </a:p>
          <a:p>
            <a:r>
              <a:rPr lang="en-US" sz="1800" dirty="0"/>
              <a:t>These are passed through stillage which separates them as thin stillage and wet cake(35% solids).</a:t>
            </a:r>
          </a:p>
          <a:p>
            <a:r>
              <a:rPr lang="en-US" sz="1800" dirty="0"/>
              <a:t>Thin stillage are send to evaporator</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125" t="23821" r="7357" b="17687"/>
          <a:stretch/>
        </p:blipFill>
        <p:spPr>
          <a:xfrm>
            <a:off x="5964382" y="3071099"/>
            <a:ext cx="3137702" cy="1855989"/>
          </a:xfrm>
          <a:prstGeom prst="rect">
            <a:avLst/>
          </a:prstGeom>
        </p:spPr>
      </p:pic>
      <p:sp>
        <p:nvSpPr>
          <p:cNvPr id="8" name="Rectangle 7"/>
          <p:cNvSpPr/>
          <p:nvPr/>
        </p:nvSpPr>
        <p:spPr>
          <a:xfrm>
            <a:off x="5904136" y="2121150"/>
            <a:ext cx="3300109" cy="577081"/>
          </a:xfrm>
          <a:prstGeom prst="rect">
            <a:avLst/>
          </a:prstGeom>
        </p:spPr>
        <p:txBody>
          <a:bodyPr wrap="square">
            <a:spAutoFit/>
          </a:bodyPr>
          <a:lstStyle/>
          <a:p>
            <a:pPr algn="ctr"/>
            <a:r>
              <a:rPr lang="en-US" sz="1050" dirty="0"/>
              <a:t>Ref:</a:t>
            </a:r>
          </a:p>
          <a:p>
            <a:pPr algn="ctr"/>
            <a:r>
              <a:rPr lang="en-US" sz="1050" dirty="0"/>
              <a:t>https://www.osha.gov/dts/osta/otm/otm_iv/otm_iv_5.html</a:t>
            </a:r>
          </a:p>
        </p:txBody>
      </p:sp>
      <p:sp>
        <p:nvSpPr>
          <p:cNvPr id="9" name="Rectangle 8"/>
          <p:cNvSpPr/>
          <p:nvPr/>
        </p:nvSpPr>
        <p:spPr>
          <a:xfrm>
            <a:off x="4875990" y="4771184"/>
            <a:ext cx="4572000" cy="369332"/>
          </a:xfrm>
          <a:prstGeom prst="rect">
            <a:avLst/>
          </a:prstGeom>
        </p:spPr>
        <p:txBody>
          <a:bodyPr>
            <a:spAutoFit/>
          </a:bodyPr>
          <a:lstStyle/>
          <a:p>
            <a:pPr algn="ctr"/>
            <a:r>
              <a:rPr lang="en-US" sz="900" dirty="0"/>
              <a:t>Ref:</a:t>
            </a:r>
          </a:p>
          <a:p>
            <a:pPr algn="ctr"/>
            <a:r>
              <a:rPr lang="en-US" sz="900" dirty="0"/>
              <a:t>http://www.ethanolproducer.com/articles/9571/tuning-up-the-decanter-centrifuge</a:t>
            </a:r>
          </a:p>
        </p:txBody>
      </p:sp>
    </p:spTree>
    <p:extLst>
      <p:ext uri="{BB962C8B-B14F-4D97-AF65-F5344CB8AC3E}">
        <p14:creationId xmlns:p14="http://schemas.microsoft.com/office/powerpoint/2010/main" val="2690859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57" y="-155846"/>
            <a:ext cx="7886700" cy="994172"/>
          </a:xfrm>
        </p:spPr>
        <p:txBody>
          <a:bodyPr>
            <a:normAutofit/>
          </a:bodyPr>
          <a:lstStyle/>
          <a:p>
            <a:r>
              <a:rPr lang="en-US" sz="2500" b="1" dirty="0">
                <a:latin typeface="Arial" panose="020B0604020202020204" pitchFamily="34" charset="0"/>
                <a:cs typeface="Arial" panose="020B0604020202020204" pitchFamily="34" charset="0"/>
              </a:rPr>
              <a:t>Evaporator</a:t>
            </a:r>
            <a:r>
              <a:rPr lang="en-US" b="1" dirty="0"/>
              <a:t> </a:t>
            </a:r>
          </a:p>
        </p:txBody>
      </p:sp>
      <p:sp>
        <p:nvSpPr>
          <p:cNvPr id="3" name="Content Placeholder 2"/>
          <p:cNvSpPr>
            <a:spLocks noGrp="1"/>
          </p:cNvSpPr>
          <p:nvPr>
            <p:ph idx="1"/>
          </p:nvPr>
        </p:nvSpPr>
        <p:spPr>
          <a:xfrm>
            <a:off x="16828" y="549060"/>
            <a:ext cx="5682948" cy="3263504"/>
          </a:xfrm>
        </p:spPr>
        <p:txBody>
          <a:bodyPr vert="horz" lIns="91440" tIns="45720" rIns="91440" bIns="45720" rtlCol="0">
            <a:normAutofit/>
          </a:bodyPr>
          <a:lstStyle/>
          <a:p>
            <a:pPr algn="just"/>
            <a:r>
              <a:rPr lang="en-US" sz="2000" dirty="0">
                <a:cs typeface="Arial" panose="020B0604020202020204" pitchFamily="34" charset="0"/>
              </a:rPr>
              <a:t>Water from thin stillage (4-5% solids) is evaporated and recycled back to liquefaction process.</a:t>
            </a:r>
          </a:p>
          <a:p>
            <a:pPr algn="just"/>
            <a:r>
              <a:rPr lang="en-US" sz="2000" dirty="0">
                <a:cs typeface="Arial" panose="020B0604020202020204" pitchFamily="34" charset="0"/>
              </a:rPr>
              <a:t>The remaining liquid (28-30% solid) called syrup is mixed with wet cake and dried at 315-650⁰C.</a:t>
            </a:r>
          </a:p>
          <a:p>
            <a:pPr algn="just"/>
            <a:r>
              <a:rPr lang="en-US" sz="2000" dirty="0">
                <a:cs typeface="Arial" panose="020B0604020202020204" pitchFamily="34" charset="0"/>
              </a:rPr>
              <a:t>This mix is then used to make protein ,oil, DDG (Dried Distilled Grains).</a:t>
            </a:r>
          </a:p>
          <a:p>
            <a:pPr algn="just"/>
            <a:endParaRPr lang="en-US" sz="2000" dirty="0">
              <a:cs typeface="Arial" panose="020B0604020202020204"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723" t="26532" r="4676" b="14209"/>
          <a:stretch/>
        </p:blipFill>
        <p:spPr>
          <a:xfrm>
            <a:off x="5957454" y="0"/>
            <a:ext cx="3186546" cy="2923309"/>
          </a:xfrm>
          <a:prstGeom prst="rect">
            <a:avLst/>
          </a:prstGeom>
        </p:spPr>
      </p:pic>
      <p:sp>
        <p:nvSpPr>
          <p:cNvPr id="5" name="TextBox 4"/>
          <p:cNvSpPr txBox="1"/>
          <p:nvPr/>
        </p:nvSpPr>
        <p:spPr>
          <a:xfrm>
            <a:off x="321871" y="3037965"/>
            <a:ext cx="3532910" cy="477054"/>
          </a:xfrm>
          <a:prstGeom prst="rect">
            <a:avLst/>
          </a:prstGeom>
          <a:noFill/>
        </p:spPr>
        <p:txBody>
          <a:bodyPr wrap="square" rtlCol="0">
            <a:spAutoFit/>
          </a:bodyPr>
          <a:lstStyle/>
          <a:p>
            <a:r>
              <a:rPr lang="en-US" sz="2500" b="1" dirty="0">
                <a:latin typeface="Arial" panose="020B0604020202020204" pitchFamily="34" charset="0"/>
                <a:ea typeface="+mj-ea"/>
                <a:cs typeface="Arial" panose="020B0604020202020204" pitchFamily="34" charset="0"/>
              </a:rPr>
              <a:t>Denaturation</a:t>
            </a:r>
          </a:p>
        </p:txBody>
      </p:sp>
      <p:sp>
        <p:nvSpPr>
          <p:cNvPr id="6" name="TextBox 5"/>
          <p:cNvSpPr txBox="1"/>
          <p:nvPr/>
        </p:nvSpPr>
        <p:spPr>
          <a:xfrm>
            <a:off x="70718" y="3628945"/>
            <a:ext cx="6359111" cy="1200329"/>
          </a:xfrm>
          <a:prstGeom prst="rect">
            <a:avLst/>
          </a:prstGeom>
        </p:spPr>
        <p:txBody>
          <a:bodyPr vert="horz" lIns="91440" tIns="45720" rIns="91440" bIns="45720" rtlCol="0">
            <a:normAutofit/>
          </a:bodyPr>
          <a:lstStyle>
            <a:lvl1pPr marL="171450" indent="-171450" algn="just" defTabSz="685800">
              <a:lnSpc>
                <a:spcPct val="90000"/>
              </a:lnSpc>
              <a:spcBef>
                <a:spcPts val="750"/>
              </a:spcBef>
              <a:buFont typeface="Arial" panose="020B0604020202020204" pitchFamily="34" charset="0"/>
              <a:buChar char="•"/>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5% of gasoline is mixed as an additive to make it bad in taste and smell to reduce its recreational purpose and exempt ethanol from beverage alcohol taxes.</a:t>
            </a:r>
          </a:p>
        </p:txBody>
      </p:sp>
      <p:sp>
        <p:nvSpPr>
          <p:cNvPr id="7" name="Rectangle 6"/>
          <p:cNvSpPr/>
          <p:nvPr/>
        </p:nvSpPr>
        <p:spPr>
          <a:xfrm>
            <a:off x="6282427" y="2646310"/>
            <a:ext cx="2536600" cy="577081"/>
          </a:xfrm>
          <a:prstGeom prst="rect">
            <a:avLst/>
          </a:prstGeom>
        </p:spPr>
        <p:txBody>
          <a:bodyPr wrap="square">
            <a:spAutoFit/>
          </a:bodyPr>
          <a:lstStyle/>
          <a:p>
            <a:pPr algn="ctr"/>
            <a:r>
              <a:rPr lang="en-US" sz="1050" dirty="0"/>
              <a:t>Ref:</a:t>
            </a:r>
          </a:p>
          <a:p>
            <a:pPr algn="ctr"/>
            <a:r>
              <a:rPr lang="en-US" sz="1050" dirty="0"/>
              <a:t>https://www.osha.gov/dts/osta/otm/otm_iv/otm_iv_5.html</a:t>
            </a:r>
          </a:p>
        </p:txBody>
      </p:sp>
    </p:spTree>
    <p:extLst>
      <p:ext uri="{BB962C8B-B14F-4D97-AF65-F5344CB8AC3E}">
        <p14:creationId xmlns:p14="http://schemas.microsoft.com/office/powerpoint/2010/main" val="3506780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887" y="1"/>
            <a:ext cx="7886700" cy="994172"/>
          </a:xfrm>
        </p:spPr>
        <p:txBody>
          <a:bodyPr>
            <a:normAutofit/>
          </a:bodyPr>
          <a:lstStyle/>
          <a:p>
            <a:pPr algn="ctr"/>
            <a:r>
              <a:rPr lang="en-US" sz="2500" b="1" dirty="0">
                <a:latin typeface="Arial" panose="020B0604020202020204" pitchFamily="34" charset="0"/>
                <a:cs typeface="Arial" panose="020B0604020202020204" pitchFamily="34" charset="0"/>
              </a:rPr>
              <a:t>Reactions Involved</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1975"/>
          <a:stretch/>
        </p:blipFill>
        <p:spPr>
          <a:xfrm>
            <a:off x="570593" y="696359"/>
            <a:ext cx="7886700" cy="20105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7" y="3087268"/>
            <a:ext cx="1546730" cy="128587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b="14219"/>
          <a:stretch/>
        </p:blipFill>
        <p:spPr>
          <a:xfrm>
            <a:off x="1799412" y="3167171"/>
            <a:ext cx="1071779" cy="96960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9319" y="2925715"/>
            <a:ext cx="1312545" cy="145251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8926" y="3087268"/>
            <a:ext cx="1377470" cy="137747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50135" y="3009035"/>
            <a:ext cx="1993865" cy="1245821"/>
          </a:xfrm>
          <a:prstGeom prst="rect">
            <a:avLst/>
          </a:prstGeom>
        </p:spPr>
      </p:pic>
    </p:spTree>
    <p:extLst>
      <p:ext uri="{BB962C8B-B14F-4D97-AF65-F5344CB8AC3E}">
        <p14:creationId xmlns:p14="http://schemas.microsoft.com/office/powerpoint/2010/main" val="2291303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952" y="218837"/>
            <a:ext cx="8642601" cy="468004"/>
          </a:xfrm>
        </p:spPr>
        <p:txBody>
          <a:bodyPr>
            <a:normAutofit fontScale="90000"/>
          </a:bodyPr>
          <a:lstStyle/>
          <a:p>
            <a:r>
              <a:rPr lang="en-US" sz="2500" b="1" dirty="0">
                <a:latin typeface="Arial" panose="020B0604020202020204" pitchFamily="34" charset="0"/>
                <a:cs typeface="Arial" panose="020B0604020202020204" pitchFamily="34" charset="0"/>
              </a:rPr>
              <a:t>Equipment's Involved In Process</a:t>
            </a:r>
            <a:br>
              <a:rPr lang="en-US" sz="2500" b="1" dirty="0">
                <a:latin typeface="Arial" panose="020B0604020202020204" pitchFamily="34" charset="0"/>
                <a:cs typeface="Arial" panose="020B0604020202020204" pitchFamily="34" charset="0"/>
              </a:rPr>
            </a:br>
            <a:endParaRPr lang="en-US" sz="2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21957" y="452839"/>
            <a:ext cx="7886700" cy="3263504"/>
          </a:xfrm>
        </p:spPr>
        <p:txBody>
          <a:bodyPr>
            <a:normAutofit/>
          </a:bodyPr>
          <a:lstStyle/>
          <a:p>
            <a:pPr marL="0" indent="0">
              <a:spcBef>
                <a:spcPct val="0"/>
              </a:spcBef>
              <a:buNone/>
            </a:pPr>
            <a:endParaRPr lang="en-US" b="1" dirty="0">
              <a:latin typeface="Arial" panose="020B0604020202020204" pitchFamily="34" charset="0"/>
              <a:ea typeface="+mj-ea"/>
              <a:cs typeface="Arial" panose="020B0604020202020204" pitchFamily="34" charset="0"/>
            </a:endParaRPr>
          </a:p>
          <a:p>
            <a:pPr marL="0" indent="0">
              <a:spcBef>
                <a:spcPct val="0"/>
              </a:spcBef>
              <a:buNone/>
            </a:pPr>
            <a:r>
              <a:rPr lang="en-US" b="1" dirty="0">
                <a:latin typeface="Arial" panose="020B0604020202020204" pitchFamily="34" charset="0"/>
                <a:ea typeface="+mj-ea"/>
                <a:cs typeface="Arial" panose="020B0604020202020204" pitchFamily="34" charset="0"/>
              </a:rPr>
              <a:t>Bucket Elevator and Silos</a:t>
            </a:r>
          </a:p>
          <a:p>
            <a:pPr marL="342900" lvl="1" indent="0">
              <a:spcBef>
                <a:spcPct val="0"/>
              </a:spcBef>
              <a:buNone/>
            </a:pPr>
            <a:endParaRPr lang="en-US" sz="2700" b="1" dirty="0">
              <a:latin typeface="+mj-lt"/>
              <a:ea typeface="+mj-ea"/>
              <a:cs typeface="+mj-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426" y="1552321"/>
            <a:ext cx="2094183" cy="1917566"/>
          </a:xfrm>
          <a:prstGeom prst="rect">
            <a:avLst/>
          </a:prstGeom>
          <a:ln w="228600" cap="sq" cmpd="thickThin">
            <a:solidFill>
              <a:srgbClr val="000000"/>
            </a:solidFill>
            <a:prstDash val="solid"/>
            <a:miter lim="800000"/>
          </a:ln>
          <a:effectLst>
            <a:innerShdw blurRad="76200">
              <a:srgbClr val="000000"/>
            </a:innerShdw>
          </a:effectLst>
        </p:spPr>
      </p:pic>
      <p:sp>
        <p:nvSpPr>
          <p:cNvPr id="5" name="Rectangle 4"/>
          <p:cNvSpPr/>
          <p:nvPr/>
        </p:nvSpPr>
        <p:spPr>
          <a:xfrm>
            <a:off x="0" y="3827875"/>
            <a:ext cx="4265307" cy="300082"/>
          </a:xfrm>
          <a:prstGeom prst="rect">
            <a:avLst/>
          </a:prstGeom>
        </p:spPr>
        <p:txBody>
          <a:bodyPr wrap="square">
            <a:spAutoFit/>
          </a:bodyPr>
          <a:lstStyle/>
          <a:p>
            <a:pPr algn="ctr"/>
            <a:r>
              <a:rPr lang="en-US" sz="1350" dirty="0"/>
              <a:t>Ref: http://www.paxaa.com/c/179/Bucket-Elevators</a:t>
            </a:r>
          </a:p>
        </p:txBody>
      </p:sp>
      <p:sp>
        <p:nvSpPr>
          <p:cNvPr id="6" name="TextBox 5"/>
          <p:cNvSpPr txBox="1"/>
          <p:nvPr/>
        </p:nvSpPr>
        <p:spPr>
          <a:xfrm>
            <a:off x="4265307" y="1552321"/>
            <a:ext cx="4370151" cy="3414268"/>
          </a:xfrm>
          <a:prstGeom prst="rect">
            <a:avLst/>
          </a:prstGeom>
        </p:spPr>
        <p:txBody>
          <a:bodyPr vert="horz" lIns="91440" tIns="45720" rIns="91440" bIns="45720" rtlCol="0">
            <a:normAutofit/>
          </a:bodyPr>
          <a:lstStyle>
            <a:lvl1pPr marL="171450" indent="-171450" algn="just" defTabSz="685800">
              <a:lnSpc>
                <a:spcPct val="90000"/>
              </a:lnSpc>
              <a:spcBef>
                <a:spcPts val="750"/>
              </a:spcBef>
              <a:buFont typeface="Arial" panose="020B0604020202020204" pitchFamily="34" charset="0"/>
              <a:buChar char="•"/>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Hanson silo company 1916 (US)</a:t>
            </a:r>
          </a:p>
          <a:p>
            <a:r>
              <a:rPr lang="en-US" dirty="0" err="1"/>
              <a:t>Taian</a:t>
            </a:r>
            <a:r>
              <a:rPr lang="en-US" dirty="0"/>
              <a:t> </a:t>
            </a:r>
            <a:r>
              <a:rPr lang="en-US" dirty="0" err="1"/>
              <a:t>shelley</a:t>
            </a:r>
            <a:r>
              <a:rPr lang="en-US" dirty="0"/>
              <a:t> engineering co., Ltd. (China)</a:t>
            </a:r>
          </a:p>
          <a:p>
            <a:endParaRPr lang="en-US" dirty="0"/>
          </a:p>
          <a:p>
            <a:pPr marL="0" indent="0">
              <a:buNone/>
            </a:pPr>
            <a:r>
              <a:rPr lang="en-US" b="1" dirty="0"/>
              <a:t>India</a:t>
            </a:r>
          </a:p>
          <a:p>
            <a:r>
              <a:rPr lang="en-US" dirty="0" err="1"/>
              <a:t>Aum</a:t>
            </a:r>
            <a:r>
              <a:rPr lang="en-US" dirty="0"/>
              <a:t> industrial seals limited.(Gujrat)</a:t>
            </a:r>
          </a:p>
          <a:p>
            <a:endParaRPr lang="en-US" dirty="0"/>
          </a:p>
          <a:p>
            <a:endParaRPr lang="en-US" dirty="0"/>
          </a:p>
        </p:txBody>
      </p:sp>
    </p:spTree>
    <p:extLst>
      <p:ext uri="{BB962C8B-B14F-4D97-AF65-F5344CB8AC3E}">
        <p14:creationId xmlns:p14="http://schemas.microsoft.com/office/powerpoint/2010/main" val="3308393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892" y="185067"/>
            <a:ext cx="5134988" cy="667307"/>
          </a:xfrm>
        </p:spPr>
        <p:txBody>
          <a:bodyPr vert="horz" lIns="68580" tIns="34290" rIns="68580" bIns="34290" rtlCol="0" anchor="ctr">
            <a:normAutofit/>
          </a:bodyPr>
          <a:lstStyle/>
          <a:p>
            <a:pPr algn="l"/>
            <a:r>
              <a:rPr lang="en-US" sz="2500" b="1" dirty="0">
                <a:latin typeface="Arial" panose="020B0604020202020204" pitchFamily="34" charset="0"/>
                <a:cs typeface="Arial" panose="020B0604020202020204" pitchFamily="34" charset="0"/>
              </a:rPr>
              <a:t>Corn Husker</a:t>
            </a:r>
          </a:p>
        </p:txBody>
      </p:sp>
      <p:sp>
        <p:nvSpPr>
          <p:cNvPr id="5" name="Rectangle 4"/>
          <p:cNvSpPr/>
          <p:nvPr/>
        </p:nvSpPr>
        <p:spPr>
          <a:xfrm>
            <a:off x="240759" y="3792757"/>
            <a:ext cx="3496471" cy="507831"/>
          </a:xfrm>
          <a:prstGeom prst="rect">
            <a:avLst/>
          </a:prstGeom>
        </p:spPr>
        <p:txBody>
          <a:bodyPr wrap="square">
            <a:spAutoFit/>
          </a:bodyPr>
          <a:lstStyle/>
          <a:p>
            <a:pPr algn="ctr"/>
            <a:r>
              <a:rPr lang="en-US" sz="1350" dirty="0"/>
              <a:t>Ref:</a:t>
            </a:r>
          </a:p>
          <a:p>
            <a:pPr algn="ctr"/>
            <a:r>
              <a:rPr lang="en-US" sz="1350" dirty="0"/>
              <a:t>http://www.akdco.net/pages/main/history.php</a:t>
            </a:r>
          </a:p>
        </p:txBody>
      </p:sp>
      <p:sp>
        <p:nvSpPr>
          <p:cNvPr id="3" name="TextBox 2"/>
          <p:cNvSpPr txBox="1"/>
          <p:nvPr/>
        </p:nvSpPr>
        <p:spPr>
          <a:xfrm>
            <a:off x="4108111" y="1831232"/>
            <a:ext cx="4874773" cy="1887696"/>
          </a:xfrm>
          <a:prstGeom prst="rect">
            <a:avLst/>
          </a:prstGeom>
        </p:spPr>
        <p:txBody>
          <a:bodyPr vert="horz" lIns="91440" tIns="45720" rIns="91440" bIns="45720" rtlCol="0">
            <a:normAutofit/>
          </a:bodyPr>
          <a:lstStyle>
            <a:defPPr>
              <a:defRPr lang="en-US"/>
            </a:defPPr>
            <a:lvl1pPr marL="171450" indent="-171450" algn="just" defTabSz="685800">
              <a:lnSpc>
                <a:spcPct val="90000"/>
              </a:lnSpc>
              <a:spcBef>
                <a:spcPts val="750"/>
              </a:spcBef>
              <a:buFont typeface="Arial" panose="020B0604020202020204" pitchFamily="34" charset="0"/>
              <a:buChar char="•"/>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Henan </a:t>
            </a:r>
            <a:r>
              <a:rPr lang="en-US" dirty="0" err="1"/>
              <a:t>hengmu</a:t>
            </a:r>
            <a:r>
              <a:rPr lang="en-US" dirty="0"/>
              <a:t> machinery co., Ltd. (China)</a:t>
            </a:r>
          </a:p>
          <a:p>
            <a:endParaRPr lang="en-US" dirty="0"/>
          </a:p>
          <a:p>
            <a:pPr marL="0" indent="0">
              <a:buNone/>
            </a:pPr>
            <a:r>
              <a:rPr lang="en-US" sz="2400" b="1" dirty="0"/>
              <a:t>India</a:t>
            </a:r>
          </a:p>
          <a:p>
            <a:r>
              <a:rPr lang="en-US" dirty="0"/>
              <a:t>SHREEJI EXPELLER INDUSTRIES (Punjab)</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09" y="1299938"/>
            <a:ext cx="3048000" cy="2286000"/>
          </a:xfrm>
          <a:prstGeom prst="rect">
            <a:avLst/>
          </a:prstGeom>
        </p:spPr>
      </p:pic>
    </p:spTree>
    <p:extLst>
      <p:ext uri="{BB962C8B-B14F-4D97-AF65-F5344CB8AC3E}">
        <p14:creationId xmlns:p14="http://schemas.microsoft.com/office/powerpoint/2010/main" val="2551989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61" y="221423"/>
            <a:ext cx="7886700" cy="994172"/>
          </a:xfrm>
        </p:spPr>
        <p:txBody>
          <a:bodyPr vert="horz" lIns="68580" tIns="34290" rIns="68580" bIns="34290" rtlCol="0" anchor="ctr">
            <a:normAutofit/>
          </a:bodyPr>
          <a:lstStyle/>
          <a:p>
            <a:r>
              <a:rPr lang="en-US" sz="2500" b="1" dirty="0">
                <a:latin typeface="Arial" panose="020B0604020202020204" pitchFamily="34" charset="0"/>
                <a:cs typeface="Arial" panose="020B0604020202020204" pitchFamily="34" charset="0"/>
              </a:rPr>
              <a:t>Hammer Mill</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780" t="18581" r="24118" b="31347"/>
          <a:stretch/>
        </p:blipFill>
        <p:spPr>
          <a:xfrm>
            <a:off x="328310" y="1072473"/>
            <a:ext cx="3341450" cy="257539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Rectangle 6"/>
          <p:cNvSpPr/>
          <p:nvPr/>
        </p:nvSpPr>
        <p:spPr>
          <a:xfrm>
            <a:off x="433253" y="4001836"/>
            <a:ext cx="3131563" cy="507831"/>
          </a:xfrm>
          <a:prstGeom prst="rect">
            <a:avLst/>
          </a:prstGeom>
        </p:spPr>
        <p:txBody>
          <a:bodyPr wrap="none">
            <a:spAutoFit/>
          </a:bodyPr>
          <a:lstStyle/>
          <a:p>
            <a:pPr algn="ctr"/>
            <a:r>
              <a:rPr lang="en-US" sz="1350" dirty="0"/>
              <a:t>Ref:</a:t>
            </a:r>
          </a:p>
          <a:p>
            <a:pPr algn="ctr"/>
            <a:r>
              <a:rPr lang="en-US" sz="1350" dirty="0"/>
              <a:t>http://www.wikiwand.com/en/Hammermill</a:t>
            </a:r>
          </a:p>
        </p:txBody>
      </p:sp>
      <p:sp>
        <p:nvSpPr>
          <p:cNvPr id="3" name="TextBox 2"/>
          <p:cNvSpPr txBox="1"/>
          <p:nvPr/>
        </p:nvSpPr>
        <p:spPr>
          <a:xfrm>
            <a:off x="4013200" y="1466445"/>
            <a:ext cx="5130800" cy="2544286"/>
          </a:xfrm>
          <a:prstGeom prst="rect">
            <a:avLst/>
          </a:prstGeom>
        </p:spPr>
        <p:txBody>
          <a:bodyPr vert="horz" lIns="91440" tIns="45720" rIns="91440" bIns="45720" rtlCol="0">
            <a:normAutofit/>
          </a:bodyPr>
          <a:lstStyle>
            <a:defPPr>
              <a:defRPr lang="en-US"/>
            </a:defPPr>
            <a:lvl1pPr marL="171450" indent="-171450" algn="just" defTabSz="685800">
              <a:lnSpc>
                <a:spcPct val="90000"/>
              </a:lnSpc>
              <a:spcBef>
                <a:spcPts val="750"/>
              </a:spcBef>
              <a:buFont typeface="Arial" panose="020B0604020202020204" pitchFamily="34" charset="0"/>
              <a:buChar char="•"/>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err="1"/>
              <a:t>Quadro</a:t>
            </a:r>
            <a:r>
              <a:rPr lang="en-US" dirty="0"/>
              <a:t> alloys and trading enterprises (South Africa)</a:t>
            </a:r>
          </a:p>
          <a:p>
            <a:r>
              <a:rPr lang="en-US" dirty="0"/>
              <a:t> Zhengzhou mega industry co., Ltd. (China)</a:t>
            </a:r>
          </a:p>
          <a:p>
            <a:endParaRPr lang="en-US" dirty="0"/>
          </a:p>
          <a:p>
            <a:pPr marL="0" indent="0">
              <a:buNone/>
            </a:pPr>
            <a:r>
              <a:rPr lang="en-US" b="1" dirty="0"/>
              <a:t>India</a:t>
            </a:r>
          </a:p>
          <a:p>
            <a:r>
              <a:rPr lang="en-US" dirty="0"/>
              <a:t>GOYUM SCREW PRESS (Punjab)</a:t>
            </a:r>
          </a:p>
        </p:txBody>
      </p:sp>
    </p:spTree>
    <p:extLst>
      <p:ext uri="{BB962C8B-B14F-4D97-AF65-F5344CB8AC3E}">
        <p14:creationId xmlns:p14="http://schemas.microsoft.com/office/powerpoint/2010/main" val="1592467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984" y="167803"/>
            <a:ext cx="7886700" cy="994172"/>
          </a:xfrm>
        </p:spPr>
        <p:txBody>
          <a:bodyPr vert="horz" lIns="68580" tIns="34290" rIns="68580" bIns="34290" rtlCol="0" anchor="ctr">
            <a:normAutofit/>
          </a:bodyPr>
          <a:lstStyle/>
          <a:p>
            <a:pPr algn="l"/>
            <a:r>
              <a:rPr lang="en-US" sz="2500" b="1" dirty="0">
                <a:latin typeface="Arial" panose="020B0604020202020204" pitchFamily="34" charset="0"/>
                <a:cs typeface="Arial" panose="020B0604020202020204" pitchFamily="34" charset="0"/>
              </a:rPr>
              <a:t>Ethanol Fermentation Tank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131" y="1406300"/>
            <a:ext cx="3766453" cy="2512558"/>
          </a:xfrm>
          <a:prstGeom prst="rect">
            <a:avLst/>
          </a:prstGeom>
          <a:ln w="88900" cap="sq" cmpd="thickThin">
            <a:solidFill>
              <a:srgbClr val="000000"/>
            </a:solidFill>
            <a:prstDash val="solid"/>
            <a:miter lim="800000"/>
          </a:ln>
          <a:effectLst>
            <a:innerShdw blurRad="76200">
              <a:srgbClr val="000000"/>
            </a:innerShdw>
          </a:effectLst>
        </p:spPr>
      </p:pic>
      <p:sp>
        <p:nvSpPr>
          <p:cNvPr id="5" name="Rectangle 4"/>
          <p:cNvSpPr/>
          <p:nvPr/>
        </p:nvSpPr>
        <p:spPr>
          <a:xfrm>
            <a:off x="110184" y="4381215"/>
            <a:ext cx="4268349" cy="507831"/>
          </a:xfrm>
          <a:prstGeom prst="rect">
            <a:avLst/>
          </a:prstGeom>
        </p:spPr>
        <p:txBody>
          <a:bodyPr wrap="none">
            <a:spAutoFit/>
          </a:bodyPr>
          <a:lstStyle/>
          <a:p>
            <a:pPr algn="ctr"/>
            <a:r>
              <a:rPr lang="en-US" sz="1350" dirty="0"/>
              <a:t>Ref:</a:t>
            </a:r>
          </a:p>
          <a:p>
            <a:pPr algn="ctr"/>
            <a:r>
              <a:rPr lang="en-US" sz="1350" dirty="0"/>
              <a:t>https://www.osha.gov/dts/osta/otm/otm_iv/otm_iv_5.html</a:t>
            </a:r>
          </a:p>
        </p:txBody>
      </p:sp>
      <p:sp>
        <p:nvSpPr>
          <p:cNvPr id="3" name="TextBox 2"/>
          <p:cNvSpPr txBox="1"/>
          <p:nvPr/>
        </p:nvSpPr>
        <p:spPr>
          <a:xfrm>
            <a:off x="4764121" y="1797799"/>
            <a:ext cx="4143983" cy="1682512"/>
          </a:xfrm>
          <a:prstGeom prst="rect">
            <a:avLst/>
          </a:prstGeom>
        </p:spPr>
        <p:txBody>
          <a:bodyPr vert="horz" lIns="91440" tIns="45720" rIns="91440" bIns="45720" rtlCol="0">
            <a:normAutofit/>
          </a:bodyPr>
          <a:lstStyle>
            <a:defPPr>
              <a:defRPr lang="en-US"/>
            </a:defPPr>
            <a:lvl1pPr marL="171450" indent="-171450" algn="just" defTabSz="685800">
              <a:lnSpc>
                <a:spcPct val="90000"/>
              </a:lnSpc>
              <a:spcBef>
                <a:spcPts val="750"/>
              </a:spcBef>
              <a:buFont typeface="Arial" panose="020B0604020202020204" pitchFamily="34" charset="0"/>
              <a:buChar char="•"/>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Shanghai </a:t>
            </a:r>
            <a:r>
              <a:rPr lang="en-US" dirty="0" err="1"/>
              <a:t>kaiquan</a:t>
            </a:r>
            <a:r>
              <a:rPr lang="en-US" dirty="0"/>
              <a:t> machine valve co. Ltd. (China)</a:t>
            </a:r>
          </a:p>
          <a:p>
            <a:r>
              <a:rPr lang="en-US" dirty="0"/>
              <a:t> Jinan </a:t>
            </a:r>
            <a:r>
              <a:rPr lang="en-US" dirty="0" err="1"/>
              <a:t>zhuoda</a:t>
            </a:r>
            <a:r>
              <a:rPr lang="en-US" dirty="0"/>
              <a:t> machinery equipment co. Ltd. (China)</a:t>
            </a:r>
          </a:p>
        </p:txBody>
      </p:sp>
    </p:spTree>
    <p:extLst>
      <p:ext uri="{BB962C8B-B14F-4D97-AF65-F5344CB8AC3E}">
        <p14:creationId xmlns:p14="http://schemas.microsoft.com/office/powerpoint/2010/main" val="263199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Corn Based Ethanol Production</a:t>
            </a:r>
          </a:p>
        </p:txBody>
      </p:sp>
      <p:sp>
        <p:nvSpPr>
          <p:cNvPr id="73" name="Shape 73"/>
          <p:cNvSpPr txBox="1">
            <a:spLocks noGrp="1"/>
          </p:cNvSpPr>
          <p:nvPr>
            <p:ph type="body" idx="1"/>
          </p:nvPr>
        </p:nvSpPr>
        <p:spPr>
          <a:prstGeom prst="rect">
            <a:avLst/>
          </a:prstGeom>
        </p:spPr>
        <p:txBody>
          <a:bodyPr lIns="91425" tIns="91425" rIns="91425" bIns="91425" anchor="t" anchorCtr="0">
            <a:noAutofit/>
          </a:bodyPr>
          <a:lstStyle/>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Most used process in U.S.</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In 2005 more than 13% of u.S. Corn used for ethanol production</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Reduces dependence on foreign oil imports</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Cleaner for environment</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Develops rural economy and agricultural production</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Corn starch broken down to simple sugars for ethanol production using yeast</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354 gallons of fuel grade ethanol per acre of corn</a:t>
            </a:r>
          </a:p>
          <a:p>
            <a:pPr lvl="0">
              <a:spcBef>
                <a:spcPts val="0"/>
              </a:spcBef>
              <a:buNone/>
            </a:pPr>
            <a:endParaRPr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449" y="1"/>
            <a:ext cx="7886700" cy="994172"/>
          </a:xfrm>
        </p:spPr>
        <p:txBody>
          <a:bodyPr vert="horz" lIns="68580" tIns="34290" rIns="68580" bIns="34290" rtlCol="0" anchor="ctr">
            <a:normAutofit/>
          </a:bodyPr>
          <a:lstStyle/>
          <a:p>
            <a:r>
              <a:rPr lang="en-US" sz="2500" b="1" dirty="0">
                <a:latin typeface="Arial" panose="020B0604020202020204" pitchFamily="34" charset="0"/>
                <a:cs typeface="Arial" panose="020B0604020202020204" pitchFamily="34" charset="0"/>
              </a:rPr>
              <a:t>Ethanol Distillation Columns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301" y="1213164"/>
            <a:ext cx="2574899" cy="290100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5" name="Rectangle 4"/>
          <p:cNvSpPr/>
          <p:nvPr/>
        </p:nvSpPr>
        <p:spPr>
          <a:xfrm>
            <a:off x="0" y="4195847"/>
            <a:ext cx="5986215" cy="507831"/>
          </a:xfrm>
          <a:prstGeom prst="rect">
            <a:avLst/>
          </a:prstGeom>
        </p:spPr>
        <p:txBody>
          <a:bodyPr wrap="square">
            <a:spAutoFit/>
          </a:bodyPr>
          <a:lstStyle/>
          <a:p>
            <a:pPr algn="ctr"/>
            <a:r>
              <a:rPr lang="en-US" sz="1350" dirty="0"/>
              <a:t>Ref:</a:t>
            </a:r>
          </a:p>
          <a:p>
            <a:pPr algn="ctr"/>
            <a:r>
              <a:rPr lang="en-US" sz="1350" dirty="0"/>
              <a:t>http://teeic.indianaffairs.gov/er/biomass/restech/desc/ethanolplants/index.htm</a:t>
            </a:r>
          </a:p>
        </p:txBody>
      </p:sp>
      <p:sp>
        <p:nvSpPr>
          <p:cNvPr id="3" name="TextBox 2"/>
          <p:cNvSpPr txBox="1"/>
          <p:nvPr/>
        </p:nvSpPr>
        <p:spPr>
          <a:xfrm>
            <a:off x="3710495" y="2006331"/>
            <a:ext cx="5376964" cy="1128514"/>
          </a:xfrm>
          <a:prstGeom prst="rect">
            <a:avLst/>
          </a:prstGeom>
        </p:spPr>
        <p:txBody>
          <a:bodyPr vert="horz" lIns="91440" tIns="45720" rIns="91440" bIns="45720" rtlCol="0">
            <a:normAutofit/>
          </a:bodyPr>
          <a:lstStyle>
            <a:defPPr>
              <a:defRPr lang="en-US"/>
            </a:defPPr>
            <a:lvl1pPr marL="171450" indent="-171450" algn="just" defTabSz="685800">
              <a:lnSpc>
                <a:spcPct val="90000"/>
              </a:lnSpc>
              <a:spcBef>
                <a:spcPts val="750"/>
              </a:spcBef>
              <a:buFont typeface="Arial" panose="020B0604020202020204" pitchFamily="34" charset="0"/>
              <a:buChar char="•"/>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Wuxi rising machinery co., Ltd. (China)</a:t>
            </a:r>
          </a:p>
          <a:p>
            <a:r>
              <a:rPr lang="en-US" dirty="0"/>
              <a:t> </a:t>
            </a:r>
            <a:r>
              <a:rPr lang="en-US" dirty="0" err="1"/>
              <a:t>Oklu</a:t>
            </a:r>
            <a:r>
              <a:rPr lang="en-US" dirty="0"/>
              <a:t> metal </a:t>
            </a:r>
            <a:r>
              <a:rPr lang="en-US" dirty="0" err="1"/>
              <a:t>taahhut</a:t>
            </a:r>
            <a:r>
              <a:rPr lang="en-US" dirty="0"/>
              <a:t> </a:t>
            </a:r>
            <a:r>
              <a:rPr lang="en-US" dirty="0" err="1"/>
              <a:t>ticaret</a:t>
            </a:r>
            <a:r>
              <a:rPr lang="en-US" dirty="0"/>
              <a:t> limited (turkey)</a:t>
            </a:r>
          </a:p>
        </p:txBody>
      </p:sp>
    </p:spTree>
    <p:extLst>
      <p:ext uri="{BB962C8B-B14F-4D97-AF65-F5344CB8AC3E}">
        <p14:creationId xmlns:p14="http://schemas.microsoft.com/office/powerpoint/2010/main" val="3459770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951"/>
            <a:ext cx="7886700" cy="994172"/>
          </a:xfrm>
        </p:spPr>
        <p:txBody>
          <a:bodyPr vert="horz" lIns="68580" tIns="34290" rIns="68580" bIns="34290" rtlCol="0" anchor="ctr">
            <a:normAutofit/>
          </a:bodyPr>
          <a:lstStyle/>
          <a:p>
            <a:pPr algn="ctr"/>
            <a:r>
              <a:rPr lang="en-US" sz="2500" b="1" dirty="0">
                <a:latin typeface="Arial" panose="020B0604020202020204" pitchFamily="34" charset="0"/>
                <a:cs typeface="Arial" panose="020B0604020202020204" pitchFamily="34" charset="0"/>
              </a:rPr>
              <a:t>Molecular Sieve Packed Bed Tanks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823" y="1585919"/>
            <a:ext cx="3451077" cy="23021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Rectangle 5"/>
          <p:cNvSpPr/>
          <p:nvPr/>
        </p:nvSpPr>
        <p:spPr>
          <a:xfrm>
            <a:off x="589845" y="4549018"/>
            <a:ext cx="4268349" cy="507831"/>
          </a:xfrm>
          <a:prstGeom prst="rect">
            <a:avLst/>
          </a:prstGeom>
        </p:spPr>
        <p:txBody>
          <a:bodyPr wrap="none">
            <a:spAutoFit/>
          </a:bodyPr>
          <a:lstStyle/>
          <a:p>
            <a:pPr algn="ctr"/>
            <a:r>
              <a:rPr lang="en-US" sz="1350" dirty="0"/>
              <a:t>Ref:</a:t>
            </a:r>
          </a:p>
          <a:p>
            <a:pPr algn="ctr"/>
            <a:r>
              <a:rPr lang="en-US" sz="1350" dirty="0"/>
              <a:t>https://www.osha.gov/dts/osta/otm/otm_iv/otm_iv_5.html</a:t>
            </a:r>
          </a:p>
        </p:txBody>
      </p:sp>
      <p:sp>
        <p:nvSpPr>
          <p:cNvPr id="3" name="TextBox 2"/>
          <p:cNvSpPr txBox="1"/>
          <p:nvPr/>
        </p:nvSpPr>
        <p:spPr>
          <a:xfrm>
            <a:off x="5209162" y="994172"/>
            <a:ext cx="3553028" cy="300082"/>
          </a:xfrm>
          <a:prstGeom prst="rect">
            <a:avLst/>
          </a:prstGeom>
          <a:noFill/>
        </p:spPr>
        <p:txBody>
          <a:bodyPr wrap="square" rtlCol="0">
            <a:spAutoFit/>
          </a:bodyPr>
          <a:lstStyle/>
          <a:p>
            <a:endParaRPr lang="en-US" sz="1350" dirty="0"/>
          </a:p>
        </p:txBody>
      </p:sp>
      <p:sp>
        <p:nvSpPr>
          <p:cNvPr id="5" name="TextBox 4"/>
          <p:cNvSpPr txBox="1"/>
          <p:nvPr/>
        </p:nvSpPr>
        <p:spPr>
          <a:xfrm>
            <a:off x="4858194" y="2398109"/>
            <a:ext cx="4119113" cy="748923"/>
          </a:xfrm>
          <a:prstGeom prst="rect">
            <a:avLst/>
          </a:prstGeom>
        </p:spPr>
        <p:txBody>
          <a:bodyPr vert="horz" lIns="91440" tIns="45720" rIns="91440" bIns="45720" rtlCol="0">
            <a:normAutofit/>
          </a:bodyPr>
          <a:lstStyle>
            <a:defPPr>
              <a:defRPr lang="en-US"/>
            </a:defPPr>
            <a:lvl1pPr marL="171450" indent="-171450" algn="just" defTabSz="685800">
              <a:lnSpc>
                <a:spcPct val="90000"/>
              </a:lnSpc>
              <a:spcBef>
                <a:spcPts val="750"/>
              </a:spcBef>
              <a:buFont typeface="Arial" panose="020B0604020202020204" pitchFamily="34" charset="0"/>
              <a:buChar char="•"/>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None/>
            </a:pPr>
            <a:r>
              <a:rPr lang="en-US" dirty="0"/>
              <a:t>Shree </a:t>
            </a:r>
            <a:r>
              <a:rPr lang="en-US" dirty="0" err="1"/>
              <a:t>Renuka</a:t>
            </a:r>
            <a:r>
              <a:rPr lang="en-US" dirty="0"/>
              <a:t> sugars limited (brazil)</a:t>
            </a:r>
          </a:p>
          <a:p>
            <a:endParaRPr lang="en-US" dirty="0"/>
          </a:p>
        </p:txBody>
      </p:sp>
    </p:spTree>
    <p:extLst>
      <p:ext uri="{BB962C8B-B14F-4D97-AF65-F5344CB8AC3E}">
        <p14:creationId xmlns:p14="http://schemas.microsoft.com/office/powerpoint/2010/main" val="2126546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56" y="164409"/>
            <a:ext cx="7886700" cy="994172"/>
          </a:xfrm>
        </p:spPr>
        <p:txBody>
          <a:bodyPr vert="horz" lIns="68580" tIns="34290" rIns="68580" bIns="34290" rtlCol="0" anchor="ctr">
            <a:normAutofit/>
          </a:bodyPr>
          <a:lstStyle/>
          <a:p>
            <a:pPr algn="ctr"/>
            <a:r>
              <a:rPr lang="en-US" sz="2500" b="1" dirty="0">
                <a:latin typeface="Arial" panose="020B0604020202020204" pitchFamily="34" charset="0"/>
                <a:cs typeface="Arial" panose="020B0604020202020204" pitchFamily="34" charset="0"/>
              </a:rPr>
              <a:t>Ethanol Storage Tanks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58581"/>
            <a:ext cx="4130646" cy="2767533"/>
          </a:xfrm>
          <a:prstGeom prst="ellipse">
            <a:avLst/>
          </a:prstGeom>
          <a:ln>
            <a:noFill/>
          </a:ln>
          <a:effectLst>
            <a:softEdge rad="112500"/>
          </a:effectLst>
        </p:spPr>
      </p:pic>
      <p:sp>
        <p:nvSpPr>
          <p:cNvPr id="6" name="Rectangle 5"/>
          <p:cNvSpPr/>
          <p:nvPr/>
        </p:nvSpPr>
        <p:spPr>
          <a:xfrm>
            <a:off x="0" y="4247047"/>
            <a:ext cx="4572000" cy="715581"/>
          </a:xfrm>
          <a:prstGeom prst="rect">
            <a:avLst/>
          </a:prstGeom>
        </p:spPr>
        <p:txBody>
          <a:bodyPr>
            <a:spAutoFit/>
          </a:bodyPr>
          <a:lstStyle/>
          <a:p>
            <a:pPr algn="ctr"/>
            <a:r>
              <a:rPr lang="en-US" sz="1350" dirty="0"/>
              <a:t>Ref:</a:t>
            </a:r>
          </a:p>
          <a:p>
            <a:pPr algn="ctr"/>
            <a:r>
              <a:rPr lang="en-US" sz="1350" dirty="0"/>
              <a:t>http://www.ethanolproducer.com/articles/9684/ethanol-tanksundefinedhave-they-been-inspected-lately</a:t>
            </a:r>
          </a:p>
        </p:txBody>
      </p:sp>
      <p:sp>
        <p:nvSpPr>
          <p:cNvPr id="3" name="TextBox 2"/>
          <p:cNvSpPr txBox="1"/>
          <p:nvPr/>
        </p:nvSpPr>
        <p:spPr>
          <a:xfrm>
            <a:off x="4275307" y="1427586"/>
            <a:ext cx="4545248" cy="1887696"/>
          </a:xfrm>
          <a:prstGeom prst="rect">
            <a:avLst/>
          </a:prstGeom>
        </p:spPr>
        <p:txBody>
          <a:bodyPr vert="horz" lIns="91440" tIns="45720" rIns="91440" bIns="45720" rtlCol="0">
            <a:normAutofit fontScale="92500" lnSpcReduction="20000"/>
          </a:bodyPr>
          <a:lstStyle>
            <a:defPPr>
              <a:defRPr lang="en-US"/>
            </a:defPPr>
            <a:lvl1pPr indent="0" algn="just" defTabSz="685800">
              <a:lnSpc>
                <a:spcPct val="90000"/>
              </a:lnSpc>
              <a:spcBef>
                <a:spcPts val="750"/>
              </a:spcBef>
              <a:buFont typeface="Arial" panose="020B0604020202020204" pitchFamily="34" charset="0"/>
              <a:buNone/>
              <a:defRPr sz="2000">
                <a:cs typeface="Arial" panose="020B0604020202020204"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342900" indent="-342900">
              <a:buFont typeface="Arial" panose="020B0604020202020204" pitchFamily="34" charset="0"/>
              <a:buChar char="•"/>
            </a:pPr>
            <a:r>
              <a:rPr lang="en-US" dirty="0"/>
              <a:t>Shenyang </a:t>
            </a:r>
            <a:r>
              <a:rPr lang="en-US" dirty="0" err="1"/>
              <a:t>yongye</a:t>
            </a:r>
            <a:r>
              <a:rPr lang="en-US" dirty="0"/>
              <a:t> industry co., Ltd. (China)</a:t>
            </a:r>
          </a:p>
          <a:p>
            <a:pPr marL="342900" indent="-342900">
              <a:buFont typeface="Arial" panose="020B0604020202020204" pitchFamily="34" charset="0"/>
              <a:buChar char="•"/>
            </a:pPr>
            <a:r>
              <a:rPr lang="en-US" dirty="0"/>
              <a:t>Steel tech S.R.L. (Italy)</a:t>
            </a:r>
          </a:p>
          <a:p>
            <a:pPr marL="342900" indent="-342900">
              <a:buFont typeface="Arial" panose="020B0604020202020204" pitchFamily="34" charset="0"/>
              <a:buChar char="•"/>
            </a:pPr>
            <a:endParaRPr lang="en-US" b="1" dirty="0"/>
          </a:p>
          <a:p>
            <a:r>
              <a:rPr lang="en-US" b="1" dirty="0"/>
              <a:t>India</a:t>
            </a:r>
          </a:p>
          <a:p>
            <a:pPr marL="342900" indent="-342900">
              <a:buFont typeface="Arial" panose="020B0604020202020204" pitchFamily="34" charset="0"/>
              <a:buChar char="•"/>
            </a:pPr>
            <a:r>
              <a:rPr lang="en-US" dirty="0"/>
              <a:t>Bharat tanks and vessels (</a:t>
            </a:r>
            <a:r>
              <a:rPr lang="en-US" dirty="0" err="1"/>
              <a:t>pune</a:t>
            </a:r>
            <a:r>
              <a:rPr lang="en-US" dirty="0"/>
              <a:t>)</a:t>
            </a:r>
          </a:p>
        </p:txBody>
      </p:sp>
    </p:spTree>
    <p:extLst>
      <p:ext uri="{BB962C8B-B14F-4D97-AF65-F5344CB8AC3E}">
        <p14:creationId xmlns:p14="http://schemas.microsoft.com/office/powerpoint/2010/main" val="3519256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0"/>
          <a:ext cx="9144001" cy="5253886"/>
        </p:xfrm>
        <a:graphic>
          <a:graphicData uri="http://schemas.openxmlformats.org/drawingml/2006/table">
            <a:tbl>
              <a:tblPr>
                <a:tableStyleId>{5C22544A-7EE6-4342-B048-85BDC9FD1C3A}</a:tableStyleId>
              </a:tblPr>
              <a:tblGrid>
                <a:gridCol w="1385455">
                  <a:extLst>
                    <a:ext uri="{9D8B030D-6E8A-4147-A177-3AD203B41FA5}">
                      <a16:colId xmlns:a16="http://schemas.microsoft.com/office/drawing/2014/main" val="2552818223"/>
                    </a:ext>
                  </a:extLst>
                </a:gridCol>
                <a:gridCol w="1184564">
                  <a:extLst>
                    <a:ext uri="{9D8B030D-6E8A-4147-A177-3AD203B41FA5}">
                      <a16:colId xmlns:a16="http://schemas.microsoft.com/office/drawing/2014/main" val="1545579818"/>
                    </a:ext>
                  </a:extLst>
                </a:gridCol>
                <a:gridCol w="1752600">
                  <a:extLst>
                    <a:ext uri="{9D8B030D-6E8A-4147-A177-3AD203B41FA5}">
                      <a16:colId xmlns:a16="http://schemas.microsoft.com/office/drawing/2014/main" val="507051778"/>
                    </a:ext>
                  </a:extLst>
                </a:gridCol>
                <a:gridCol w="4821382">
                  <a:extLst>
                    <a:ext uri="{9D8B030D-6E8A-4147-A177-3AD203B41FA5}">
                      <a16:colId xmlns:a16="http://schemas.microsoft.com/office/drawing/2014/main" val="3582523775"/>
                    </a:ext>
                  </a:extLst>
                </a:gridCol>
              </a:tblGrid>
              <a:tr h="294272">
                <a:tc>
                  <a:txBody>
                    <a:bodyPr/>
                    <a:lstStyle/>
                    <a:p>
                      <a:pPr algn="ctr" fontAlgn="ctr"/>
                      <a:r>
                        <a:rPr lang="en-US" sz="1200" b="1" u="none" strike="noStrike" dirty="0">
                          <a:effectLst/>
                        </a:rPr>
                        <a:t>Production Steps</a:t>
                      </a:r>
                      <a:endParaRPr lang="en-US" sz="1200" b="1" i="0" u="none" strike="noStrike" dirty="0">
                        <a:solidFill>
                          <a:srgbClr val="000000"/>
                        </a:solidFill>
                        <a:effectLst/>
                        <a:latin typeface="Calibri" panose="020F0502020204030204" pitchFamily="34" charset="0"/>
                      </a:endParaRPr>
                    </a:p>
                  </a:txBody>
                  <a:tcPr marL="5715" marR="5715" marT="5715" marB="0" anchor="ctr"/>
                </a:tc>
                <a:tc>
                  <a:txBody>
                    <a:bodyPr/>
                    <a:lstStyle/>
                    <a:p>
                      <a:pPr algn="ctr" fontAlgn="ctr"/>
                      <a:r>
                        <a:rPr lang="en-US" sz="1200" b="1" u="none" strike="noStrike" dirty="0">
                          <a:effectLst/>
                        </a:rPr>
                        <a:t>Primary Inputs</a:t>
                      </a:r>
                      <a:endParaRPr lang="en-US" sz="1200" b="1" i="0" u="none" strike="noStrike" dirty="0">
                        <a:solidFill>
                          <a:srgbClr val="000000"/>
                        </a:solidFill>
                        <a:effectLst/>
                        <a:latin typeface="Calibri" panose="020F0502020204030204" pitchFamily="34" charset="0"/>
                      </a:endParaRPr>
                    </a:p>
                  </a:txBody>
                  <a:tcPr marL="5715" marR="5715" marT="5715" marB="0" anchor="ctr"/>
                </a:tc>
                <a:tc>
                  <a:txBody>
                    <a:bodyPr/>
                    <a:lstStyle/>
                    <a:p>
                      <a:pPr algn="ctr" fontAlgn="ctr"/>
                      <a:r>
                        <a:rPr lang="en-US" sz="1200" b="1" u="none" strike="noStrike" dirty="0">
                          <a:effectLst/>
                        </a:rPr>
                        <a:t>Primary Outputs</a:t>
                      </a:r>
                      <a:endParaRPr lang="en-US" sz="1200" b="1" i="0" u="none" strike="noStrike" dirty="0">
                        <a:solidFill>
                          <a:srgbClr val="000000"/>
                        </a:solidFill>
                        <a:effectLst/>
                        <a:latin typeface="Calibri" panose="020F0502020204030204" pitchFamily="34" charset="0"/>
                      </a:endParaRPr>
                    </a:p>
                  </a:txBody>
                  <a:tcPr marL="5715" marR="5715" marT="5715" marB="0" anchor="ctr"/>
                </a:tc>
                <a:tc>
                  <a:txBody>
                    <a:bodyPr/>
                    <a:lstStyle/>
                    <a:p>
                      <a:pPr algn="ctr" fontAlgn="ctr"/>
                      <a:r>
                        <a:rPr lang="en-US" sz="1200" b="1" u="none" strike="noStrike" dirty="0">
                          <a:effectLst/>
                        </a:rPr>
                        <a:t>Operations Performed</a:t>
                      </a:r>
                      <a:endParaRPr lang="en-US" sz="1200" b="1" i="0" u="none" strike="noStrike" dirty="0">
                        <a:solidFill>
                          <a:srgbClr val="000000"/>
                        </a:solidFill>
                        <a:effectLst/>
                        <a:latin typeface="Calibri" panose="020F0502020204030204" pitchFamily="34" charset="0"/>
                      </a:endParaRPr>
                    </a:p>
                  </a:txBody>
                  <a:tcPr marL="5715" marR="5715" marT="5715" marB="0" anchor="ctr"/>
                </a:tc>
                <a:extLst>
                  <a:ext uri="{0D108BD9-81ED-4DB2-BD59-A6C34878D82A}">
                    <a16:rowId xmlns:a16="http://schemas.microsoft.com/office/drawing/2014/main" val="1538828624"/>
                  </a:ext>
                </a:extLst>
              </a:tr>
              <a:tr h="282500">
                <a:tc rowSpan="4">
                  <a:txBody>
                    <a:bodyPr/>
                    <a:lstStyle/>
                    <a:p>
                      <a:pPr marL="0" algn="ctr" defTabSz="914400" rtl="0" eaLnBrk="1" fontAlgn="ctr" latinLnBrk="0" hangingPunct="1"/>
                      <a:r>
                        <a:rPr lang="en-US" sz="1500" b="1" u="none" strike="noStrike" kern="1200" dirty="0">
                          <a:solidFill>
                            <a:srgbClr val="C00000"/>
                          </a:solidFill>
                          <a:effectLst/>
                          <a:latin typeface="+mn-lt"/>
                          <a:ea typeface="+mn-ea"/>
                          <a:cs typeface="+mn-cs"/>
                        </a:rPr>
                        <a:t>Receipt, storage, and inspection</a:t>
                      </a:r>
                    </a:p>
                  </a:txBody>
                  <a:tcPr marL="5715" marR="5715" marT="5715" marB="0" anchor="ctr">
                    <a:blipFill dpi="0" rotWithShape="1">
                      <a:blip r:embed="rId2">
                        <a:alphaModFix amt="57000"/>
                      </a:blip>
                      <a:srcRect/>
                      <a:stretch>
                        <a:fillRect/>
                      </a:stretch>
                    </a:blipFill>
                  </a:tcPr>
                </a:tc>
                <a:tc rowSpan="4">
                  <a:txBody>
                    <a:bodyPr/>
                    <a:lstStyle/>
                    <a:p>
                      <a:pPr algn="ctr" fontAlgn="ctr"/>
                      <a:r>
                        <a:rPr lang="en-US" sz="1200" b="1" u="none" strike="noStrike" dirty="0">
                          <a:effectLst/>
                        </a:rPr>
                        <a:t>Shelled corn</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FFC000"/>
                    </a:solidFill>
                  </a:tcPr>
                </a:tc>
                <a:tc rowSpan="4">
                  <a:txBody>
                    <a:bodyPr/>
                    <a:lstStyle/>
                    <a:p>
                      <a:pPr algn="ctr" fontAlgn="ctr"/>
                      <a:r>
                        <a:rPr lang="en-US" sz="1200" b="1" u="none" strike="noStrike" dirty="0">
                          <a:effectLst/>
                        </a:rPr>
                        <a:t>Stored corn</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FFC000"/>
                    </a:solidFill>
                  </a:tcPr>
                </a:tc>
                <a:tc>
                  <a:txBody>
                    <a:bodyPr/>
                    <a:lstStyle/>
                    <a:p>
                      <a:pPr algn="ctr" fontAlgn="ctr"/>
                      <a:r>
                        <a:rPr lang="en-US" sz="1100" b="1" u="none" strike="noStrike" dirty="0">
                          <a:effectLst/>
                        </a:rPr>
                        <a:t>Receive shelled corn by truck or rail</a:t>
                      </a:r>
                      <a:endParaRPr lang="en-US" sz="1100" b="1" i="0" u="none" strike="noStrike" dirty="0">
                        <a:solidFill>
                          <a:srgbClr val="000000"/>
                        </a:solidFill>
                        <a:effectLst/>
                        <a:latin typeface="Calibri" panose="020F0502020204030204" pitchFamily="34" charset="0"/>
                      </a:endParaRPr>
                    </a:p>
                  </a:txBody>
                  <a:tcPr marL="5715" marR="5715" marT="5715" marB="0" anchor="ctr">
                    <a:solidFill>
                      <a:srgbClr val="FFC000"/>
                    </a:solidFill>
                  </a:tcPr>
                </a:tc>
                <a:extLst>
                  <a:ext uri="{0D108BD9-81ED-4DB2-BD59-A6C34878D82A}">
                    <a16:rowId xmlns:a16="http://schemas.microsoft.com/office/drawing/2014/main" val="2507841956"/>
                  </a:ext>
                </a:extLst>
              </a:tr>
              <a:tr h="2825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Unload corn into receiving pits</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FFC000"/>
                    </a:solidFill>
                  </a:tcPr>
                </a:tc>
                <a:extLst>
                  <a:ext uri="{0D108BD9-81ED-4DB2-BD59-A6C34878D82A}">
                    <a16:rowId xmlns:a16="http://schemas.microsoft.com/office/drawing/2014/main" val="2713861905"/>
                  </a:ext>
                </a:extLst>
              </a:tr>
              <a:tr h="2825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Transfer corn to storage bins or silos</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FFC000"/>
                    </a:solidFill>
                  </a:tcPr>
                </a:tc>
                <a:extLst>
                  <a:ext uri="{0D108BD9-81ED-4DB2-BD59-A6C34878D82A}">
                    <a16:rowId xmlns:a16="http://schemas.microsoft.com/office/drawing/2014/main" val="2938132417"/>
                  </a:ext>
                </a:extLst>
              </a:tr>
              <a:tr h="29427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Inspect corn upon receipt</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FFC000"/>
                    </a:solidFill>
                  </a:tcPr>
                </a:tc>
                <a:extLst>
                  <a:ext uri="{0D108BD9-81ED-4DB2-BD59-A6C34878D82A}">
                    <a16:rowId xmlns:a16="http://schemas.microsoft.com/office/drawing/2014/main" val="2268627338"/>
                  </a:ext>
                </a:extLst>
              </a:tr>
              <a:tr h="52969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500" b="1" i="0" u="none" strike="noStrike" dirty="0">
                        <a:solidFill>
                          <a:srgbClr val="C00000"/>
                        </a:solidFill>
                        <a:effectLst/>
                        <a:latin typeface="Calibri" panose="020F0502020204030204" pitchFamily="34" charset="0"/>
                      </a:endParaRPr>
                    </a:p>
                    <a:p>
                      <a:pPr algn="ctr" fontAlgn="ctr"/>
                      <a:endParaRPr lang="en-US" sz="1500" b="1" i="0" u="none" strike="noStrike" dirty="0">
                        <a:solidFill>
                          <a:srgbClr val="C00000"/>
                        </a:solidFill>
                        <a:effectLst/>
                        <a:latin typeface="Calibri" panose="020F0502020204030204" pitchFamily="34" charset="0"/>
                      </a:endParaRPr>
                    </a:p>
                  </a:txBody>
                  <a:tcPr marL="5715" marR="5715" marT="5715" marB="0" anchor="ctr">
                    <a:blipFill dpi="0" rotWithShape="1">
                      <a:blip r:embed="rId3">
                        <a:alphaModFix amt="56000"/>
                      </a:blip>
                      <a:srcRect/>
                      <a:stretch>
                        <a:fillRect/>
                      </a:stretch>
                    </a:blipFill>
                  </a:tcPr>
                </a:tc>
                <a:tc rowSpan="2">
                  <a:txBody>
                    <a:bodyPr/>
                    <a:lstStyle/>
                    <a:p>
                      <a:pPr algn="ctr" fontAlgn="ctr"/>
                      <a:r>
                        <a:rPr lang="en-US" sz="1200" b="1" u="none" strike="noStrike" dirty="0">
                          <a:effectLst/>
                        </a:rPr>
                        <a:t>Shelled corn from storage</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92D050"/>
                    </a:solidFill>
                  </a:tcPr>
                </a:tc>
                <a:tc rowSpan="2">
                  <a:txBody>
                    <a:bodyPr/>
                    <a:lstStyle/>
                    <a:p>
                      <a:pPr algn="ctr" fontAlgn="ctr"/>
                      <a:r>
                        <a:rPr lang="en-US" sz="1200" b="1" u="none" strike="noStrike" dirty="0">
                          <a:effectLst/>
                        </a:rPr>
                        <a:t>Cleaned whole corn kernels</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92D050"/>
                    </a:solidFill>
                  </a:tcPr>
                </a:tc>
                <a:tc>
                  <a:txBody>
                    <a:bodyPr/>
                    <a:lstStyle/>
                    <a:p>
                      <a:pPr algn="ctr" fontAlgn="ctr"/>
                      <a:r>
                        <a:rPr lang="en-US" sz="1200" b="1" u="none" strike="noStrike" dirty="0">
                          <a:effectLst/>
                        </a:rPr>
                        <a:t>Pass corn through screeners or scalpers to remove oversized and smaller material</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92D050"/>
                    </a:solidFill>
                  </a:tcPr>
                </a:tc>
                <a:extLst>
                  <a:ext uri="{0D108BD9-81ED-4DB2-BD59-A6C34878D82A}">
                    <a16:rowId xmlns:a16="http://schemas.microsoft.com/office/drawing/2014/main" val="1218551129"/>
                  </a:ext>
                </a:extLst>
              </a:tr>
              <a:tr h="29427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Pass corn to remove other unwanted objects</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92D050"/>
                    </a:solidFill>
                  </a:tcPr>
                </a:tc>
                <a:extLst>
                  <a:ext uri="{0D108BD9-81ED-4DB2-BD59-A6C34878D82A}">
                    <a16:rowId xmlns:a16="http://schemas.microsoft.com/office/drawing/2014/main" val="3750838299"/>
                  </a:ext>
                </a:extLst>
              </a:tr>
              <a:tr h="430964">
                <a:tc rowSpan="2">
                  <a:txBody>
                    <a:bodyPr/>
                    <a:lstStyle/>
                    <a:p>
                      <a:pPr algn="ctr" fontAlgn="ctr"/>
                      <a:endParaRPr lang="en-US" sz="1500" b="1" i="0" u="none" strike="noStrike" dirty="0">
                        <a:solidFill>
                          <a:srgbClr val="C00000"/>
                        </a:solidFill>
                        <a:effectLst/>
                        <a:latin typeface="Calibri" panose="020F0502020204030204" pitchFamily="34" charset="0"/>
                      </a:endParaRPr>
                    </a:p>
                  </a:txBody>
                  <a:tcPr marL="5715" marR="5715" marT="5715" marB="0" anchor="ctr">
                    <a:blipFill>
                      <a:blip r:embed="rId4">
                        <a:alphaModFix amt="56000"/>
                      </a:blip>
                      <a:stretch>
                        <a:fillRect/>
                      </a:stretch>
                    </a:blipFill>
                  </a:tcPr>
                </a:tc>
                <a:tc rowSpan="2">
                  <a:txBody>
                    <a:bodyPr/>
                    <a:lstStyle/>
                    <a:p>
                      <a:pPr algn="ctr" fontAlgn="ctr"/>
                      <a:r>
                        <a:rPr lang="en-US" sz="1200" b="1" u="none" strike="noStrike" dirty="0">
                          <a:effectLst/>
                        </a:rPr>
                        <a:t>Cleaned whole corn kernels</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00B0F0"/>
                    </a:solidFill>
                  </a:tcPr>
                </a:tc>
                <a:tc rowSpan="2">
                  <a:txBody>
                    <a:bodyPr/>
                    <a:lstStyle/>
                    <a:p>
                      <a:pPr algn="ctr" fontAlgn="ctr"/>
                      <a:r>
                        <a:rPr lang="en-US" sz="1200" b="1" u="none" strike="noStrike" dirty="0">
                          <a:effectLst/>
                        </a:rPr>
                        <a:t>Fine corn flour</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00B0F0"/>
                    </a:solidFill>
                  </a:tcPr>
                </a:tc>
                <a:tc>
                  <a:txBody>
                    <a:bodyPr/>
                    <a:lstStyle/>
                    <a:p>
                      <a:pPr algn="ctr" fontAlgn="ctr"/>
                      <a:r>
                        <a:rPr lang="en-US" sz="1200" b="1" u="none" strike="noStrike" dirty="0">
                          <a:effectLst/>
                        </a:rPr>
                        <a:t>Transfer whole kernels to a hammer mill, impact mill, or other milling operation</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00B0F0"/>
                    </a:solidFill>
                  </a:tcPr>
                </a:tc>
                <a:extLst>
                  <a:ext uri="{0D108BD9-81ED-4DB2-BD59-A6C34878D82A}">
                    <a16:rowId xmlns:a16="http://schemas.microsoft.com/office/drawing/2014/main" val="3783581010"/>
                  </a:ext>
                </a:extLst>
              </a:tr>
              <a:tr h="29427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Crush and grind shelled corn into a fine flour</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00B0F0"/>
                    </a:solidFill>
                  </a:tcPr>
                </a:tc>
                <a:extLst>
                  <a:ext uri="{0D108BD9-81ED-4DB2-BD59-A6C34878D82A}">
                    <a16:rowId xmlns:a16="http://schemas.microsoft.com/office/drawing/2014/main" val="931284932"/>
                  </a:ext>
                </a:extLst>
              </a:tr>
              <a:tr h="392796">
                <a:tc rowSpan="3">
                  <a:txBody>
                    <a:bodyPr/>
                    <a:lstStyle/>
                    <a:p>
                      <a:pPr algn="ctr" fontAlgn="ctr"/>
                      <a:r>
                        <a:rPr lang="en-US" sz="1500" b="1" u="none" strike="noStrike" dirty="0">
                          <a:solidFill>
                            <a:srgbClr val="C00000"/>
                          </a:solidFill>
                          <a:effectLst/>
                        </a:rPr>
                        <a:t>Liquefaction</a:t>
                      </a:r>
                      <a:endParaRPr lang="en-US" sz="1500" b="1" i="0" u="none" strike="noStrike" dirty="0">
                        <a:solidFill>
                          <a:srgbClr val="C00000"/>
                        </a:solidFill>
                        <a:effectLst/>
                        <a:latin typeface="Calibri" panose="020F0502020204030204" pitchFamily="34" charset="0"/>
                      </a:endParaRPr>
                    </a:p>
                  </a:txBody>
                  <a:tcPr marL="5715" marR="5715" marT="5715" marB="0" anchor="ctr">
                    <a:blipFill>
                      <a:blip r:embed="rId5">
                        <a:alphaModFix amt="56000"/>
                      </a:blip>
                      <a:stretch>
                        <a:fillRect/>
                      </a:stretch>
                    </a:blipFill>
                  </a:tcPr>
                </a:tc>
                <a:tc rowSpan="3">
                  <a:txBody>
                    <a:bodyPr/>
                    <a:lstStyle/>
                    <a:p>
                      <a:pPr algn="ctr" fontAlgn="ctr"/>
                      <a:r>
                        <a:rPr lang="en-US" sz="1200" b="1" u="none" strike="noStrike" dirty="0">
                          <a:effectLst/>
                        </a:rPr>
                        <a:t>Fine corn flour</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00B050"/>
                    </a:solidFill>
                  </a:tcPr>
                </a:tc>
                <a:tc rowSpan="3">
                  <a:txBody>
                    <a:bodyPr/>
                    <a:lstStyle/>
                    <a:p>
                      <a:pPr algn="ctr" fontAlgn="ctr"/>
                      <a:r>
                        <a:rPr lang="en-US" sz="1200" b="1" u="none" strike="noStrike" dirty="0">
                          <a:effectLst/>
                        </a:rPr>
                        <a:t>“Mash” (liquid mixture of corn flour and other corn parts)</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00B050"/>
                    </a:solidFill>
                  </a:tcPr>
                </a:tc>
                <a:tc>
                  <a:txBody>
                    <a:bodyPr/>
                    <a:lstStyle/>
                    <a:p>
                      <a:pPr algn="ctr" fontAlgn="ctr"/>
                      <a:r>
                        <a:rPr lang="en-US" sz="1200" b="1" u="none" strike="noStrike" dirty="0">
                          <a:effectLst/>
                        </a:rPr>
                        <a:t>Mix fine corn flour with water in large cook or slurry tanks</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00B050"/>
                    </a:solidFill>
                  </a:tcPr>
                </a:tc>
                <a:extLst>
                  <a:ext uri="{0D108BD9-81ED-4DB2-BD59-A6C34878D82A}">
                    <a16:rowId xmlns:a16="http://schemas.microsoft.com/office/drawing/2014/main" val="2674097925"/>
                  </a:ext>
                </a:extLst>
              </a:tr>
              <a:tr h="53284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Add chemicals to adjust the slurry’s pH</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00B050"/>
                    </a:solidFill>
                  </a:tcPr>
                </a:tc>
                <a:extLst>
                  <a:ext uri="{0D108BD9-81ED-4DB2-BD59-A6C34878D82A}">
                    <a16:rowId xmlns:a16="http://schemas.microsoft.com/office/drawing/2014/main" val="1899239788"/>
                  </a:ext>
                </a:extLst>
              </a:tr>
              <a:tr h="55435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Add enzymes (alpha amylase) to solution to break down corn starch into </a:t>
                      </a:r>
                      <a:r>
                        <a:rPr lang="en-US" sz="1200" b="1" u="none" strike="noStrike" dirty="0" err="1">
                          <a:effectLst/>
                        </a:rPr>
                        <a:t>dextrins</a:t>
                      </a:r>
                      <a:br>
                        <a:rPr lang="en-US" sz="1200" b="1" u="none" strike="noStrike" dirty="0">
                          <a:effectLst/>
                        </a:rPr>
                      </a:b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00B050"/>
                    </a:solidFill>
                  </a:tcPr>
                </a:tc>
                <a:extLst>
                  <a:ext uri="{0D108BD9-81ED-4DB2-BD59-A6C34878D82A}">
                    <a16:rowId xmlns:a16="http://schemas.microsoft.com/office/drawing/2014/main" val="855131868"/>
                  </a:ext>
                </a:extLst>
              </a:tr>
              <a:tr h="788648">
                <a:tc>
                  <a:txBody>
                    <a:bodyPr/>
                    <a:lstStyle/>
                    <a:p>
                      <a:pPr algn="ctr" fontAlgn="ctr"/>
                      <a:r>
                        <a:rPr lang="en-US" sz="1500" b="1" u="none" strike="noStrike" dirty="0">
                          <a:solidFill>
                            <a:srgbClr val="C00000"/>
                          </a:solidFill>
                          <a:effectLst/>
                        </a:rPr>
                        <a:t>Saccharification</a:t>
                      </a:r>
                      <a:endParaRPr lang="en-US" sz="1500" b="1" i="0" u="none" strike="noStrike" dirty="0">
                        <a:solidFill>
                          <a:srgbClr val="C00000"/>
                        </a:solidFill>
                        <a:effectLst/>
                        <a:latin typeface="Calibri" panose="020F0502020204030204" pitchFamily="34" charset="0"/>
                      </a:endParaRPr>
                    </a:p>
                  </a:txBody>
                  <a:tcPr marL="5715" marR="5715" marT="5715" marB="0" anchor="ctr">
                    <a:blipFill dpi="0" rotWithShape="1">
                      <a:blip r:embed="rId6">
                        <a:alphaModFix amt="66000"/>
                      </a:blip>
                      <a:srcRect/>
                      <a:stretch>
                        <a:fillRect/>
                      </a:stretch>
                    </a:blipFill>
                  </a:tcPr>
                </a:tc>
                <a:tc>
                  <a:txBody>
                    <a:bodyPr/>
                    <a:lstStyle/>
                    <a:p>
                      <a:pPr algn="ctr" fontAlgn="ctr"/>
                      <a:r>
                        <a:rPr lang="en-US" sz="1200" b="1" u="none" strike="noStrike" dirty="0">
                          <a:effectLst/>
                        </a:rPr>
                        <a:t>“Mash”</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FFFF00"/>
                    </a:solidFill>
                  </a:tcPr>
                </a:tc>
                <a:tc>
                  <a:txBody>
                    <a:bodyPr/>
                    <a:lstStyle/>
                    <a:p>
                      <a:pPr algn="ctr" fontAlgn="ctr"/>
                      <a:r>
                        <a:rPr lang="en-US" sz="1200" b="1" u="none" strike="noStrike" dirty="0">
                          <a:effectLst/>
                        </a:rPr>
                        <a:t>Mash with starch broken down into simple sugars</a:t>
                      </a: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FFFF00"/>
                    </a:solidFill>
                  </a:tcPr>
                </a:tc>
                <a:tc>
                  <a:txBody>
                    <a:bodyPr/>
                    <a:lstStyle/>
                    <a:p>
                      <a:pPr algn="ctr" fontAlgn="ctr"/>
                      <a:r>
                        <a:rPr lang="en-US" sz="1200" b="1" u="none" strike="noStrike" dirty="0">
                          <a:effectLst/>
                        </a:rPr>
                        <a:t>Add enzymes (glucoamylase) to mash to breakdown </a:t>
                      </a:r>
                      <a:r>
                        <a:rPr lang="en-US" sz="1200" b="1" u="none" strike="noStrike" dirty="0" err="1">
                          <a:effectLst/>
                        </a:rPr>
                        <a:t>dextrins</a:t>
                      </a:r>
                      <a:r>
                        <a:rPr lang="en-US" sz="1200" b="1" u="none" strike="noStrike" dirty="0">
                          <a:effectLst/>
                        </a:rPr>
                        <a:t> into glucose</a:t>
                      </a:r>
                      <a:br>
                        <a:rPr lang="en-US" sz="1200" b="1" u="none" strike="noStrike" dirty="0">
                          <a:effectLst/>
                        </a:rPr>
                      </a:br>
                      <a:endParaRPr lang="en-US" sz="1200" b="1" i="0" u="none" strike="noStrike" dirty="0">
                        <a:solidFill>
                          <a:srgbClr val="000000"/>
                        </a:solidFill>
                        <a:effectLst/>
                        <a:latin typeface="Calibri" panose="020F0502020204030204" pitchFamily="34" charset="0"/>
                      </a:endParaRPr>
                    </a:p>
                  </a:txBody>
                  <a:tcPr marL="5715" marR="5715" marT="5715" marB="0" anchor="ctr">
                    <a:solidFill>
                      <a:srgbClr val="FFFF00"/>
                    </a:solidFill>
                  </a:tcPr>
                </a:tc>
                <a:extLst>
                  <a:ext uri="{0D108BD9-81ED-4DB2-BD59-A6C34878D82A}">
                    <a16:rowId xmlns:a16="http://schemas.microsoft.com/office/drawing/2014/main" val="1482488489"/>
                  </a:ext>
                </a:extLst>
              </a:tr>
            </a:tbl>
          </a:graphicData>
        </a:graphic>
      </p:graphicFrame>
      <p:sp>
        <p:nvSpPr>
          <p:cNvPr id="7" name="Rectangle 6"/>
          <p:cNvSpPr/>
          <p:nvPr/>
        </p:nvSpPr>
        <p:spPr>
          <a:xfrm>
            <a:off x="438266" y="1827704"/>
            <a:ext cx="894797" cy="323165"/>
          </a:xfrm>
          <a:prstGeom prst="rect">
            <a:avLst/>
          </a:prstGeom>
        </p:spPr>
        <p:txBody>
          <a:bodyPr wrap="none">
            <a:spAutoFit/>
          </a:bodyPr>
          <a:lstStyle/>
          <a:p>
            <a:r>
              <a:rPr lang="en-US" sz="1500" b="1" dirty="0">
                <a:solidFill>
                  <a:srgbClr val="C00000"/>
                </a:solidFill>
              </a:rPr>
              <a:t>Cleaning</a:t>
            </a:r>
            <a:endParaRPr lang="en-US" sz="1500" dirty="0"/>
          </a:p>
        </p:txBody>
      </p:sp>
      <p:sp>
        <p:nvSpPr>
          <p:cNvPr id="8" name="Rectangle 7"/>
          <p:cNvSpPr/>
          <p:nvPr/>
        </p:nvSpPr>
        <p:spPr>
          <a:xfrm>
            <a:off x="671207" y="2326862"/>
            <a:ext cx="739305" cy="323165"/>
          </a:xfrm>
          <a:prstGeom prst="rect">
            <a:avLst/>
          </a:prstGeom>
        </p:spPr>
        <p:txBody>
          <a:bodyPr wrap="none">
            <a:spAutoFit/>
          </a:bodyPr>
          <a:lstStyle/>
          <a:p>
            <a:pPr algn="ctr" fontAlgn="ctr"/>
            <a:r>
              <a:rPr lang="en-US" sz="1500" b="1" dirty="0">
                <a:solidFill>
                  <a:srgbClr val="C00000"/>
                </a:solidFill>
              </a:rPr>
              <a:t>Milling</a:t>
            </a:r>
            <a:endParaRPr lang="en-US" sz="1500" b="1" dirty="0">
              <a:solidFill>
                <a:srgbClr val="C00000"/>
              </a:solidFill>
              <a:latin typeface="Calibri" panose="020F0502020204030204" pitchFamily="34" charset="0"/>
            </a:endParaRPr>
          </a:p>
        </p:txBody>
      </p:sp>
    </p:spTree>
    <p:extLst>
      <p:ext uri="{BB962C8B-B14F-4D97-AF65-F5344CB8AC3E}">
        <p14:creationId xmlns:p14="http://schemas.microsoft.com/office/powerpoint/2010/main" val="3567840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0" y="444189"/>
          <a:ext cx="9144001" cy="4475730"/>
        </p:xfrm>
        <a:graphic>
          <a:graphicData uri="http://schemas.openxmlformats.org/drawingml/2006/table">
            <a:tbl>
              <a:tblPr>
                <a:tableStyleId>{5C22544A-7EE6-4342-B048-85BDC9FD1C3A}</a:tableStyleId>
              </a:tblPr>
              <a:tblGrid>
                <a:gridCol w="1101658">
                  <a:extLst>
                    <a:ext uri="{9D8B030D-6E8A-4147-A177-3AD203B41FA5}">
                      <a16:colId xmlns:a16="http://schemas.microsoft.com/office/drawing/2014/main" val="3432300098"/>
                    </a:ext>
                  </a:extLst>
                </a:gridCol>
                <a:gridCol w="1375073">
                  <a:extLst>
                    <a:ext uri="{9D8B030D-6E8A-4147-A177-3AD203B41FA5}">
                      <a16:colId xmlns:a16="http://schemas.microsoft.com/office/drawing/2014/main" val="1768035522"/>
                    </a:ext>
                  </a:extLst>
                </a:gridCol>
                <a:gridCol w="1647468">
                  <a:extLst>
                    <a:ext uri="{9D8B030D-6E8A-4147-A177-3AD203B41FA5}">
                      <a16:colId xmlns:a16="http://schemas.microsoft.com/office/drawing/2014/main" val="1203924815"/>
                    </a:ext>
                  </a:extLst>
                </a:gridCol>
                <a:gridCol w="5019802">
                  <a:extLst>
                    <a:ext uri="{9D8B030D-6E8A-4147-A177-3AD203B41FA5}">
                      <a16:colId xmlns:a16="http://schemas.microsoft.com/office/drawing/2014/main" val="1582021862"/>
                    </a:ext>
                  </a:extLst>
                </a:gridCol>
              </a:tblGrid>
              <a:tr h="1168172">
                <a:tc>
                  <a:txBody>
                    <a:bodyPr/>
                    <a:lstStyle/>
                    <a:p>
                      <a:pPr algn="ctr" fontAlgn="ctr"/>
                      <a:r>
                        <a:rPr lang="en-US" sz="1500" b="1" u="none" strike="noStrike" dirty="0">
                          <a:solidFill>
                            <a:srgbClr val="C00000"/>
                          </a:solidFill>
                          <a:effectLst/>
                        </a:rPr>
                        <a:t>Fermentation</a:t>
                      </a:r>
                      <a:endParaRPr lang="en-US" sz="1500" b="1" i="0" u="none" strike="noStrike" dirty="0">
                        <a:solidFill>
                          <a:srgbClr val="C00000"/>
                        </a:solidFill>
                        <a:effectLst/>
                        <a:latin typeface="Calibri" panose="020F0502020204030204" pitchFamily="34" charset="0"/>
                      </a:endParaRPr>
                    </a:p>
                  </a:txBody>
                  <a:tcPr marL="5715" marR="5715" marT="5715" marB="0" anchor="ctr">
                    <a:blipFill>
                      <a:blip r:embed="rId2">
                        <a:alphaModFix amt="66000"/>
                      </a:blip>
                      <a:stretch>
                        <a:fillRect/>
                      </a:stretch>
                    </a:blipFill>
                  </a:tcPr>
                </a:tc>
                <a:tc>
                  <a:txBody>
                    <a:bodyPr/>
                    <a:lstStyle/>
                    <a:p>
                      <a:pPr algn="ctr" fontAlgn="ctr"/>
                      <a:r>
                        <a:rPr lang="en-US" sz="1200" b="1" u="none" strike="noStrike" dirty="0">
                          <a:effectLst/>
                        </a:rPr>
                        <a:t>Mash with starch broken down into simple sugars</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ctr"/>
                      <a:r>
                        <a:rPr lang="en-US" sz="1200" b="1" u="none" strike="noStrike" dirty="0">
                          <a:effectLst/>
                        </a:rPr>
                        <a:t>Mixture containing ethanol and</a:t>
                      </a:r>
                      <a:br>
                        <a:rPr lang="en-US" sz="1200" b="1" u="none" strike="noStrike" dirty="0">
                          <a:effectLst/>
                        </a:rPr>
                      </a:br>
                      <a:r>
                        <a:rPr lang="en-US" sz="1200" b="1" u="none" strike="noStrike" dirty="0">
                          <a:effectLst/>
                        </a:rPr>
                        <a:t>solids from grain and yeast; and</a:t>
                      </a:r>
                      <a:br>
                        <a:rPr lang="en-US" sz="1200" b="1" u="none" strike="noStrike" dirty="0">
                          <a:effectLst/>
                        </a:rPr>
                      </a:br>
                      <a:r>
                        <a:rPr lang="en-US" sz="1200" b="1" u="none" strike="noStrike" dirty="0">
                          <a:effectLst/>
                        </a:rPr>
                        <a:t>carbon dioxide</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ctr"/>
                      <a:r>
                        <a:rPr lang="en-US" sz="1200" b="1" u="none" strike="noStrike" dirty="0">
                          <a:effectLst/>
                        </a:rPr>
                        <a:t>Add yeast to convert glucose in mash into ethanol and carbon dioxide</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extLst>
                  <a:ext uri="{0D108BD9-81ED-4DB2-BD59-A6C34878D82A}">
                    <a16:rowId xmlns:a16="http://schemas.microsoft.com/office/drawing/2014/main" val="125572907"/>
                  </a:ext>
                </a:extLst>
              </a:tr>
              <a:tr h="371475">
                <a:tc rowSpan="5">
                  <a:txBody>
                    <a:bodyPr/>
                    <a:lstStyle/>
                    <a:p>
                      <a:pPr algn="ctr" fontAlgn="ctr"/>
                      <a:endParaRPr lang="en-US" sz="1500" b="1" i="0" u="none" strike="noStrike" dirty="0">
                        <a:solidFill>
                          <a:srgbClr val="C00000"/>
                        </a:solidFill>
                        <a:effectLst/>
                        <a:latin typeface="Calibri" panose="020F0502020204030204" pitchFamily="34" charset="0"/>
                      </a:endParaRPr>
                    </a:p>
                  </a:txBody>
                  <a:tcPr marL="5715" marR="5715" marT="5715" marB="0" anchor="ctr">
                    <a:blipFill dpi="0" rotWithShape="1">
                      <a:blip r:embed="rId3">
                        <a:alphaModFix amt="57000"/>
                      </a:blip>
                      <a:srcRect/>
                      <a:stretch>
                        <a:fillRect/>
                      </a:stretch>
                    </a:blipFill>
                  </a:tcPr>
                </a:tc>
                <a:tc rowSpan="5">
                  <a:txBody>
                    <a:bodyPr/>
                    <a:lstStyle/>
                    <a:p>
                      <a:pPr algn="ctr" fontAlgn="ctr"/>
                      <a:r>
                        <a:rPr lang="en-US" sz="1200" b="1" u="none" strike="noStrike" dirty="0">
                          <a:effectLst/>
                        </a:rPr>
                        <a:t>Mixture containing ethanol and solids from grain and yeast; and carbon dioxide</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1">
                        <a:alpha val="86000"/>
                      </a:schemeClr>
                    </a:solidFill>
                  </a:tcPr>
                </a:tc>
                <a:tc rowSpan="5">
                  <a:txBody>
                    <a:bodyPr/>
                    <a:lstStyle/>
                    <a:p>
                      <a:pPr algn="ctr" fontAlgn="ctr"/>
                      <a:r>
                        <a:rPr lang="en-US" sz="1200" b="1" u="none" strike="noStrike" dirty="0">
                          <a:effectLst/>
                        </a:rPr>
                        <a:t>Denatured ethanol</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1">
                        <a:alpha val="86000"/>
                      </a:schemeClr>
                    </a:solidFill>
                  </a:tcPr>
                </a:tc>
                <a:tc>
                  <a:txBody>
                    <a:bodyPr/>
                    <a:lstStyle/>
                    <a:p>
                      <a:pPr algn="ctr" fontAlgn="ctr"/>
                      <a:r>
                        <a:rPr lang="en-US" sz="1200" b="1" u="none" strike="noStrike" dirty="0">
                          <a:effectLst/>
                        </a:rPr>
                        <a:t>Pump  mixture into a continuous distillation system, which may contain multiple columns</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1">
                        <a:alpha val="86000"/>
                      </a:schemeClr>
                    </a:solidFill>
                  </a:tcPr>
                </a:tc>
                <a:extLst>
                  <a:ext uri="{0D108BD9-81ED-4DB2-BD59-A6C34878D82A}">
                    <a16:rowId xmlns:a16="http://schemas.microsoft.com/office/drawing/2014/main" val="2356705172"/>
                  </a:ext>
                </a:extLst>
              </a:tr>
              <a:tr h="68886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Collect purified ethanol from the vapor portion of columns and spent solids (stillage) from the bottom</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1">
                        <a:alpha val="86000"/>
                      </a:schemeClr>
                    </a:solidFill>
                  </a:tcPr>
                </a:tc>
                <a:extLst>
                  <a:ext uri="{0D108BD9-81ED-4DB2-BD59-A6C34878D82A}">
                    <a16:rowId xmlns:a16="http://schemas.microsoft.com/office/drawing/2014/main" val="84722616"/>
                  </a:ext>
                </a:extLst>
              </a:tr>
              <a:tr h="3714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Purify ethanol stream in rectifying column, molecular sieve, or other production equipment</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1">
                        <a:alpha val="86000"/>
                      </a:schemeClr>
                    </a:solidFill>
                  </a:tcPr>
                </a:tc>
                <a:extLst>
                  <a:ext uri="{0D108BD9-81ED-4DB2-BD59-A6C34878D82A}">
                    <a16:rowId xmlns:a16="http://schemas.microsoft.com/office/drawing/2014/main" val="2447652229"/>
                  </a:ext>
                </a:extLst>
              </a:tr>
              <a:tr h="3714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Add denaturant to ethanol in cases where ethanol is not used for human consumption</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1">
                        <a:alpha val="86000"/>
                      </a:schemeClr>
                    </a:solidFill>
                  </a:tcPr>
                </a:tc>
                <a:extLst>
                  <a:ext uri="{0D108BD9-81ED-4DB2-BD59-A6C34878D82A}">
                    <a16:rowId xmlns:a16="http://schemas.microsoft.com/office/drawing/2014/main" val="2317101997"/>
                  </a:ext>
                </a:extLst>
              </a:tr>
              <a:tr h="3827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Store denatured ethanol in tanks until distribution</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1">
                        <a:alpha val="86000"/>
                      </a:schemeClr>
                    </a:solidFill>
                  </a:tcPr>
                </a:tc>
                <a:extLst>
                  <a:ext uri="{0D108BD9-81ED-4DB2-BD59-A6C34878D82A}">
                    <a16:rowId xmlns:a16="http://schemas.microsoft.com/office/drawing/2014/main" val="2105648932"/>
                  </a:ext>
                </a:extLst>
              </a:tr>
              <a:tr h="367394">
                <a:tc rowSpan="3">
                  <a:txBody>
                    <a:bodyPr/>
                    <a:lstStyle/>
                    <a:p>
                      <a:pPr algn="ctr" fontAlgn="ctr"/>
                      <a:r>
                        <a:rPr lang="en-US" sz="1500" b="1" u="none" strike="noStrike" dirty="0">
                          <a:solidFill>
                            <a:srgbClr val="C00000"/>
                          </a:solidFill>
                          <a:effectLst/>
                        </a:rPr>
                        <a:t>Co-product processing</a:t>
                      </a:r>
                      <a:endParaRPr lang="en-US" sz="1500" b="1" i="0" u="none" strike="noStrike" dirty="0">
                        <a:solidFill>
                          <a:srgbClr val="C00000"/>
                        </a:solidFill>
                        <a:effectLst/>
                        <a:latin typeface="Calibri" panose="020F0502020204030204" pitchFamily="34" charset="0"/>
                      </a:endParaRPr>
                    </a:p>
                  </a:txBody>
                  <a:tcPr marL="5715" marR="5715" marT="5715" marB="0" anchor="ctr">
                    <a:blipFill>
                      <a:blip r:embed="rId4">
                        <a:alphaModFix amt="57000"/>
                      </a:blip>
                      <a:stretch>
                        <a:fillRect/>
                      </a:stretch>
                    </a:blipFill>
                  </a:tcPr>
                </a:tc>
                <a:tc rowSpan="3">
                  <a:txBody>
                    <a:bodyPr/>
                    <a:lstStyle/>
                    <a:p>
                      <a:pPr algn="ctr" fontAlgn="ctr"/>
                      <a:r>
                        <a:rPr lang="en-US" sz="1200" b="1" u="none" strike="noStrike" dirty="0">
                          <a:effectLst/>
                        </a:rPr>
                        <a:t>Stillage from distillation columns</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2"/>
                    </a:solidFill>
                  </a:tcPr>
                </a:tc>
                <a:tc rowSpan="3">
                  <a:txBody>
                    <a:bodyPr/>
                    <a:lstStyle/>
                    <a:p>
                      <a:pPr algn="ctr" fontAlgn="ctr"/>
                      <a:r>
                        <a:rPr lang="en-US" sz="1200" b="1" u="none" strike="noStrike" dirty="0">
                          <a:effectLst/>
                        </a:rPr>
                        <a:t>Wet distillers’ grain and/or dried distillers’ grain with </a:t>
                      </a:r>
                      <a:r>
                        <a:rPr lang="en-US" sz="1200" b="1" u="none" strike="noStrike" dirty="0" err="1">
                          <a:effectLst/>
                        </a:rPr>
                        <a:t>solubles</a:t>
                      </a:r>
                      <a:r>
                        <a:rPr lang="en-US" sz="1200" b="1" u="none" strike="noStrike" dirty="0">
                          <a:effectLst/>
                        </a:rPr>
                        <a:t> (DDGS)</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2"/>
                    </a:solidFill>
                  </a:tcPr>
                </a:tc>
                <a:tc>
                  <a:txBody>
                    <a:bodyPr/>
                    <a:lstStyle/>
                    <a:p>
                      <a:pPr algn="ctr" fontAlgn="ctr"/>
                      <a:r>
                        <a:rPr lang="en-US" sz="1200" b="1" u="none" strike="noStrike" dirty="0">
                          <a:effectLst/>
                        </a:rPr>
                        <a:t>Reduce moisture content in stillage by using centrifuges, dryers</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2748129795"/>
                  </a:ext>
                </a:extLst>
              </a:tr>
              <a:tr h="3714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Make selected co-products by mixing varying quantities of dry products with other materials</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2884703628"/>
                  </a:ext>
                </a:extLst>
              </a:tr>
              <a:tr h="3827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200" b="1" u="none" strike="noStrike" dirty="0">
                          <a:effectLst/>
                        </a:rPr>
                        <a:t>Load dry products into trucks, railcars, or other means of transport for distribution</a:t>
                      </a:r>
                      <a:endParaRPr lang="en-US" sz="1200" b="1" i="0" u="none" strike="noStrike" dirty="0">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1382748195"/>
                  </a:ext>
                </a:extLst>
              </a:tr>
            </a:tbl>
          </a:graphicData>
        </a:graphic>
      </p:graphicFrame>
      <p:graphicFrame>
        <p:nvGraphicFramePr>
          <p:cNvPr id="5" name="Table 4"/>
          <p:cNvGraphicFramePr>
            <a:graphicFrameLocks noGrp="1"/>
          </p:cNvGraphicFramePr>
          <p:nvPr>
            <p:extLst/>
          </p:nvPr>
        </p:nvGraphicFramePr>
        <p:xfrm>
          <a:off x="0" y="1"/>
          <a:ext cx="9144000" cy="444188"/>
        </p:xfrm>
        <a:graphic>
          <a:graphicData uri="http://schemas.openxmlformats.org/drawingml/2006/table">
            <a:tbl>
              <a:tblPr>
                <a:tableStyleId>{5C22544A-7EE6-4342-B048-85BDC9FD1C3A}</a:tableStyleId>
              </a:tblPr>
              <a:tblGrid>
                <a:gridCol w="1101658">
                  <a:extLst>
                    <a:ext uri="{9D8B030D-6E8A-4147-A177-3AD203B41FA5}">
                      <a16:colId xmlns:a16="http://schemas.microsoft.com/office/drawing/2014/main" val="1377203663"/>
                    </a:ext>
                  </a:extLst>
                </a:gridCol>
                <a:gridCol w="1378895">
                  <a:extLst>
                    <a:ext uri="{9D8B030D-6E8A-4147-A177-3AD203B41FA5}">
                      <a16:colId xmlns:a16="http://schemas.microsoft.com/office/drawing/2014/main" val="2560743538"/>
                    </a:ext>
                  </a:extLst>
                </a:gridCol>
                <a:gridCol w="1648838">
                  <a:extLst>
                    <a:ext uri="{9D8B030D-6E8A-4147-A177-3AD203B41FA5}">
                      <a16:colId xmlns:a16="http://schemas.microsoft.com/office/drawing/2014/main" val="3956704338"/>
                    </a:ext>
                  </a:extLst>
                </a:gridCol>
                <a:gridCol w="5014609">
                  <a:extLst>
                    <a:ext uri="{9D8B030D-6E8A-4147-A177-3AD203B41FA5}">
                      <a16:colId xmlns:a16="http://schemas.microsoft.com/office/drawing/2014/main" val="2103790012"/>
                    </a:ext>
                  </a:extLst>
                </a:gridCol>
              </a:tblGrid>
              <a:tr h="444188">
                <a:tc>
                  <a:txBody>
                    <a:bodyPr/>
                    <a:lstStyle/>
                    <a:p>
                      <a:pPr algn="ctr" fontAlgn="ctr"/>
                      <a:r>
                        <a:rPr lang="en-US" sz="1400" b="1" u="none" strike="noStrike" dirty="0">
                          <a:effectLst/>
                        </a:rPr>
                        <a:t>Production Steps</a:t>
                      </a:r>
                      <a:endParaRPr lang="en-US" sz="1400" b="1" i="0" u="none" strike="noStrike" dirty="0">
                        <a:solidFill>
                          <a:srgbClr val="000000"/>
                        </a:solidFill>
                        <a:effectLst/>
                        <a:latin typeface="Calibri" panose="020F0502020204030204" pitchFamily="34" charset="0"/>
                      </a:endParaRPr>
                    </a:p>
                  </a:txBody>
                  <a:tcPr marL="5715" marR="5715" marT="5715" marB="0" anchor="ctr"/>
                </a:tc>
                <a:tc>
                  <a:txBody>
                    <a:bodyPr/>
                    <a:lstStyle/>
                    <a:p>
                      <a:pPr algn="ctr" fontAlgn="ctr"/>
                      <a:r>
                        <a:rPr lang="en-US" sz="1400" b="1" u="none" strike="noStrike" dirty="0">
                          <a:effectLst/>
                        </a:rPr>
                        <a:t>Primary Inputs</a:t>
                      </a:r>
                      <a:endParaRPr lang="en-US" sz="1400" b="1" i="0" u="none" strike="noStrike" dirty="0">
                        <a:solidFill>
                          <a:srgbClr val="000000"/>
                        </a:solidFill>
                        <a:effectLst/>
                        <a:latin typeface="Calibri" panose="020F0502020204030204" pitchFamily="34" charset="0"/>
                      </a:endParaRPr>
                    </a:p>
                  </a:txBody>
                  <a:tcPr marL="5715" marR="5715" marT="5715" marB="0" anchor="ctr"/>
                </a:tc>
                <a:tc>
                  <a:txBody>
                    <a:bodyPr/>
                    <a:lstStyle/>
                    <a:p>
                      <a:pPr algn="ctr" fontAlgn="ctr"/>
                      <a:r>
                        <a:rPr lang="en-US" sz="1400" b="1" u="none" strike="noStrike" dirty="0">
                          <a:effectLst/>
                        </a:rPr>
                        <a:t>Primary Outputs</a:t>
                      </a:r>
                      <a:endParaRPr lang="en-US" sz="1400" b="1" i="0" u="none" strike="noStrike" dirty="0">
                        <a:solidFill>
                          <a:srgbClr val="000000"/>
                        </a:solidFill>
                        <a:effectLst/>
                        <a:latin typeface="Calibri" panose="020F0502020204030204" pitchFamily="34" charset="0"/>
                      </a:endParaRPr>
                    </a:p>
                  </a:txBody>
                  <a:tcPr marL="5715" marR="5715" marT="5715" marB="0" anchor="ctr"/>
                </a:tc>
                <a:tc>
                  <a:txBody>
                    <a:bodyPr/>
                    <a:lstStyle/>
                    <a:p>
                      <a:pPr algn="ctr" fontAlgn="ctr"/>
                      <a:r>
                        <a:rPr lang="en-US" sz="1400" b="1" u="none" strike="noStrike" dirty="0">
                          <a:effectLst/>
                        </a:rPr>
                        <a:t>Operations Performed</a:t>
                      </a:r>
                      <a:endParaRPr lang="en-US" sz="1400" b="1" i="0" u="none" strike="noStrike" dirty="0">
                        <a:solidFill>
                          <a:srgbClr val="000000"/>
                        </a:solidFill>
                        <a:effectLst/>
                        <a:latin typeface="Calibri" panose="020F0502020204030204" pitchFamily="34" charset="0"/>
                      </a:endParaRPr>
                    </a:p>
                  </a:txBody>
                  <a:tcPr marL="5715" marR="5715" marT="5715" marB="0" anchor="ctr"/>
                </a:tc>
                <a:extLst>
                  <a:ext uri="{0D108BD9-81ED-4DB2-BD59-A6C34878D82A}">
                    <a16:rowId xmlns:a16="http://schemas.microsoft.com/office/drawing/2014/main" val="3120231002"/>
                  </a:ext>
                </a:extLst>
              </a:tr>
            </a:tbl>
          </a:graphicData>
        </a:graphic>
      </p:graphicFrame>
      <p:sp>
        <p:nvSpPr>
          <p:cNvPr id="6" name="Rectangle 5"/>
          <p:cNvSpPr/>
          <p:nvPr/>
        </p:nvSpPr>
        <p:spPr>
          <a:xfrm>
            <a:off x="-23419" y="2301179"/>
            <a:ext cx="1173976" cy="784830"/>
          </a:xfrm>
          <a:prstGeom prst="rect">
            <a:avLst/>
          </a:prstGeom>
        </p:spPr>
        <p:txBody>
          <a:bodyPr wrap="none">
            <a:spAutoFit/>
          </a:bodyPr>
          <a:lstStyle/>
          <a:p>
            <a:pPr algn="ctr" fontAlgn="ctr"/>
            <a:r>
              <a:rPr lang="en-US" sz="1500" b="1" dirty="0">
                <a:solidFill>
                  <a:srgbClr val="C00000"/>
                </a:solidFill>
              </a:rPr>
              <a:t>Distillation </a:t>
            </a:r>
          </a:p>
          <a:p>
            <a:pPr algn="ctr" fontAlgn="ctr"/>
            <a:r>
              <a:rPr lang="en-US" sz="1500" b="1" dirty="0">
                <a:solidFill>
                  <a:srgbClr val="C00000"/>
                </a:solidFill>
              </a:rPr>
              <a:t>and </a:t>
            </a:r>
          </a:p>
          <a:p>
            <a:pPr algn="ctr" fontAlgn="ctr"/>
            <a:r>
              <a:rPr lang="en-US" sz="1500" b="1" dirty="0">
                <a:solidFill>
                  <a:srgbClr val="C00000"/>
                </a:solidFill>
              </a:rPr>
              <a:t>Dehydration</a:t>
            </a:r>
            <a:endParaRPr lang="en-US" sz="1500" b="1" dirty="0">
              <a:solidFill>
                <a:srgbClr val="C00000"/>
              </a:solidFill>
              <a:latin typeface="Calibri" panose="020F0502020204030204" pitchFamily="34" charset="0"/>
            </a:endParaRPr>
          </a:p>
        </p:txBody>
      </p:sp>
    </p:spTree>
    <p:extLst>
      <p:ext uri="{BB962C8B-B14F-4D97-AF65-F5344CB8AC3E}">
        <p14:creationId xmlns:p14="http://schemas.microsoft.com/office/powerpoint/2010/main" val="244862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465753">
            <a:off x="-1839" y="2013344"/>
            <a:ext cx="9066248" cy="994172"/>
          </a:xfrm>
        </p:spPr>
        <p:txBody>
          <a:bodyPr>
            <a:noAutofit/>
          </a:bodyPr>
          <a:lstStyle/>
          <a:p>
            <a:pPr algn="ctr"/>
            <a:r>
              <a:rPr lang="en-US" sz="4050" dirty="0">
                <a:latin typeface="Arial Black" panose="020B0A04020102020204" pitchFamily="34" charset="0"/>
              </a:rPr>
              <a:t>Now Let us see the plant</a:t>
            </a:r>
            <a:br>
              <a:rPr lang="en-US" sz="4050" dirty="0">
                <a:latin typeface="Arial Black" panose="020B0A04020102020204" pitchFamily="34" charset="0"/>
              </a:rPr>
            </a:br>
            <a:br>
              <a:rPr lang="en-US" sz="4050" dirty="0">
                <a:latin typeface="Arial Black" panose="020B0A04020102020204" pitchFamily="34" charset="0"/>
              </a:rPr>
            </a:br>
            <a:r>
              <a:rPr lang="en-US" sz="4050" dirty="0">
                <a:latin typeface="Arial Black" panose="020B0A04020102020204" pitchFamily="34" charset="0"/>
              </a:rPr>
              <a:t> processes in action</a:t>
            </a:r>
          </a:p>
        </p:txBody>
      </p:sp>
      <p:sp>
        <p:nvSpPr>
          <p:cNvPr id="3" name="TextBox 2"/>
          <p:cNvSpPr txBox="1"/>
          <p:nvPr/>
        </p:nvSpPr>
        <p:spPr>
          <a:xfrm>
            <a:off x="6373091" y="4232564"/>
            <a:ext cx="2098964" cy="369332"/>
          </a:xfrm>
          <a:prstGeom prst="rect">
            <a:avLst/>
          </a:prstGeom>
          <a:noFill/>
        </p:spPr>
        <p:txBody>
          <a:bodyPr wrap="square" rtlCol="0">
            <a:spAutoFit/>
          </a:bodyPr>
          <a:lstStyle/>
          <a:p>
            <a:r>
              <a:rPr lang="en-US" dirty="0"/>
              <a:t>-Video</a:t>
            </a:r>
          </a:p>
        </p:txBody>
      </p:sp>
    </p:spTree>
    <p:extLst>
      <p:ext uri="{BB962C8B-B14F-4D97-AF65-F5344CB8AC3E}">
        <p14:creationId xmlns:p14="http://schemas.microsoft.com/office/powerpoint/2010/main" val="1403527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5000" b="1" dirty="0">
                <a:latin typeface="Arial" panose="020B0604020202020204" pitchFamily="34" charset="0"/>
                <a:cs typeface="Arial" panose="020B0604020202020204" pitchFamily="34" charset="0"/>
              </a:rPr>
              <a:t>Future scope &amp; issues related to ethanol production</a:t>
            </a:r>
          </a:p>
          <a:p>
            <a:pPr marL="685800" lvl="2" indent="0" algn="ctr">
              <a:buNone/>
            </a:pPr>
            <a:r>
              <a:rPr lang="en-US" sz="2250" b="1" dirty="0">
                <a:latin typeface="Arial" panose="020B0604020202020204" pitchFamily="34" charset="0"/>
                <a:cs typeface="Arial" panose="020B0604020202020204" pitchFamily="34" charset="0"/>
              </a:rPr>
              <a:t>			</a:t>
            </a:r>
          </a:p>
          <a:p>
            <a:pPr marL="685800" lvl="2" indent="0" algn="ctr">
              <a:buNone/>
            </a:pPr>
            <a:r>
              <a:rPr lang="en-US" sz="2250" b="1" dirty="0">
                <a:latin typeface="Arial" panose="020B0604020202020204" pitchFamily="34" charset="0"/>
                <a:cs typeface="Arial" panose="020B0604020202020204" pitchFamily="34" charset="0"/>
              </a:rPr>
              <a:t>			</a:t>
            </a:r>
            <a:r>
              <a:rPr lang="en-US" sz="3600" b="1" dirty="0">
                <a:latin typeface="Arial" panose="020B060402020202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GOURAV GUPTA</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2135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986" y="0"/>
            <a:ext cx="8230479" cy="717929"/>
          </a:xfrm>
        </p:spPr>
        <p:txBody>
          <a:bodyPr>
            <a:normAutofit/>
          </a:bodyPr>
          <a:lstStyle/>
          <a:p>
            <a:pPr algn="l"/>
            <a:r>
              <a:rPr lang="en-IN" sz="2500" b="1" dirty="0">
                <a:latin typeface="Arial" panose="020B0604020202020204" pitchFamily="34" charset="0"/>
                <a:cs typeface="Arial" panose="020B0604020202020204" pitchFamily="34" charset="0"/>
              </a:rPr>
              <a:t>Advantages of Ethanol as a fuel	</a:t>
            </a:r>
          </a:p>
        </p:txBody>
      </p:sp>
      <p:sp>
        <p:nvSpPr>
          <p:cNvPr id="3" name="Content Placeholder 2"/>
          <p:cNvSpPr>
            <a:spLocks noGrp="1"/>
          </p:cNvSpPr>
          <p:nvPr>
            <p:ph idx="1"/>
          </p:nvPr>
        </p:nvSpPr>
        <p:spPr>
          <a:xfrm>
            <a:off x="185964" y="991772"/>
            <a:ext cx="8958036" cy="4151727"/>
          </a:xfrm>
        </p:spPr>
        <p:txBody>
          <a:bodyPr>
            <a:normAutofit fontScale="70000" lnSpcReduction="20000"/>
          </a:bodyPr>
          <a:lstStyle/>
          <a:p>
            <a:pPr>
              <a:lnSpc>
                <a:spcPct val="120000"/>
              </a:lnSpc>
              <a:buFont typeface="Wingdings" panose="05000000000000000000" pitchFamily="2" charset="2"/>
              <a:buChar char="Ø"/>
            </a:pPr>
            <a:r>
              <a:rPr lang="en-IN" b="1" cap="none" dirty="0">
                <a:latin typeface="Arial" panose="020B0604020202020204" pitchFamily="34" charset="0"/>
                <a:cs typeface="Arial" panose="020B0604020202020204" pitchFamily="34" charset="0"/>
              </a:rPr>
              <a:t>Renewable resource: </a:t>
            </a:r>
            <a:r>
              <a:rPr lang="en-IN" cap="none" dirty="0">
                <a:latin typeface="Arial" panose="020B0604020202020204" pitchFamily="34" charset="0"/>
                <a:cs typeface="Arial" panose="020B0604020202020204" pitchFamily="34" charset="0"/>
              </a:rPr>
              <a:t>in comparison to gasoline, it can be renewed.</a:t>
            </a:r>
          </a:p>
          <a:p>
            <a:pPr>
              <a:lnSpc>
                <a:spcPct val="120000"/>
              </a:lnSpc>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a:p>
            <a:pPr>
              <a:lnSpc>
                <a:spcPct val="120000"/>
              </a:lnSpc>
              <a:buFont typeface="Wingdings" panose="05000000000000000000" pitchFamily="2" charset="2"/>
              <a:buChar char="Ø"/>
            </a:pPr>
            <a:r>
              <a:rPr lang="en-IN" b="1" cap="none" dirty="0">
                <a:latin typeface="Arial" panose="020B0604020202020204" pitchFamily="34" charset="0"/>
                <a:cs typeface="Arial" panose="020B0604020202020204" pitchFamily="34" charset="0"/>
              </a:rPr>
              <a:t>Use of by-products: </a:t>
            </a:r>
            <a:r>
              <a:rPr lang="en-IN" cap="none" dirty="0">
                <a:latin typeface="Arial" panose="020B0604020202020204" pitchFamily="34" charset="0"/>
                <a:cs typeface="Arial" panose="020B0604020202020204" pitchFamily="34" charset="0"/>
              </a:rPr>
              <a:t>carbon dioxide that can be fed to the plants which are being grown for the purpose of being fermented. This cycle has the potential to become self sustaining and reducing air pollution.</a:t>
            </a:r>
          </a:p>
          <a:p>
            <a:pPr>
              <a:lnSpc>
                <a:spcPct val="120000"/>
              </a:lnSpc>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a:p>
            <a:pPr>
              <a:lnSpc>
                <a:spcPct val="120000"/>
              </a:lnSpc>
              <a:buFont typeface="Wingdings" panose="05000000000000000000" pitchFamily="2" charset="2"/>
              <a:buChar char="Ø"/>
            </a:pPr>
            <a:r>
              <a:rPr lang="en-IN" b="1" cap="none" dirty="0">
                <a:latin typeface="Arial" panose="020B0604020202020204" pitchFamily="34" charset="0"/>
                <a:cs typeface="Arial" panose="020B0604020202020204" pitchFamily="34" charset="0"/>
              </a:rPr>
              <a:t>Lower emissions: </a:t>
            </a:r>
            <a:r>
              <a:rPr lang="en-IN" cap="none" dirty="0">
                <a:latin typeface="Arial" panose="020B0604020202020204" pitchFamily="34" charset="0"/>
                <a:cs typeface="Arial" panose="020B0604020202020204" pitchFamily="34" charset="0"/>
              </a:rPr>
              <a:t>when ethanol is added to the fuel, it burns in a cleaner manner and releases fewer emissions in comparison to pure gasoline.</a:t>
            </a:r>
          </a:p>
          <a:p>
            <a:pPr>
              <a:lnSpc>
                <a:spcPct val="120000"/>
              </a:lnSpc>
              <a:buFont typeface="Wingdings" panose="05000000000000000000" pitchFamily="2" charset="2"/>
              <a:buChar char="Ø"/>
            </a:pPr>
            <a:r>
              <a:rPr lang="en-IN" cap="none" dirty="0">
                <a:latin typeface="Arial" panose="020B0604020202020204" pitchFamily="34" charset="0"/>
                <a:cs typeface="Arial" panose="020B0604020202020204" pitchFamily="34" charset="0"/>
              </a:rPr>
              <a:t>Reduces dependence on foreign oil and greenhouse gas emissions.</a:t>
            </a:r>
          </a:p>
          <a:p>
            <a:pPr>
              <a:lnSpc>
                <a:spcPct val="120000"/>
              </a:lnSpc>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a:p>
            <a:pPr>
              <a:lnSpc>
                <a:spcPct val="120000"/>
              </a:lnSpc>
              <a:buFont typeface="Wingdings" panose="05000000000000000000" pitchFamily="2" charset="2"/>
              <a:buChar char="Ø"/>
            </a:pPr>
            <a:r>
              <a:rPr lang="en-IN" b="1" cap="none" dirty="0">
                <a:latin typeface="Arial" panose="020B0604020202020204" pitchFamily="34" charset="0"/>
                <a:cs typeface="Arial" panose="020B0604020202020204" pitchFamily="34" charset="0"/>
              </a:rPr>
              <a:t>Booming farming industry: </a:t>
            </a:r>
            <a:r>
              <a:rPr lang="en-IN" cap="none" dirty="0">
                <a:latin typeface="Arial" panose="020B0604020202020204" pitchFamily="34" charset="0"/>
                <a:cs typeface="Arial" panose="020B0604020202020204" pitchFamily="34" charset="0"/>
              </a:rPr>
              <a:t>more jobs are created in rural areas as ethanol is produced from domestically grown crops.</a:t>
            </a:r>
          </a:p>
          <a:p>
            <a:pPr>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b="1" cap="none" dirty="0">
                <a:latin typeface="Arial" panose="020B0604020202020204" pitchFamily="34" charset="0"/>
                <a:cs typeface="Arial" panose="020B0604020202020204" pitchFamily="34" charset="0"/>
              </a:rPr>
              <a:t>Anti freeze: </a:t>
            </a:r>
            <a:r>
              <a:rPr lang="en-IN" cap="none" dirty="0">
                <a:latin typeface="Arial" panose="020B0604020202020204" pitchFamily="34" charset="0"/>
                <a:cs typeface="Arial" panose="020B0604020202020204" pitchFamily="34" charset="0"/>
              </a:rPr>
              <a:t>in colder climates, ethanol-blend fuel will not freeze even under freezing temperatures.</a:t>
            </a:r>
          </a:p>
          <a:p>
            <a:pPr>
              <a:buFont typeface="Wingdings" panose="05000000000000000000" pitchFamily="2" charset="2"/>
              <a:buChar char="Ø"/>
            </a:pPr>
            <a:endParaRPr lang="en-IN"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754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273844"/>
            <a:ext cx="8103870" cy="633523"/>
          </a:xfrm>
        </p:spPr>
        <p:txBody>
          <a:bodyPr>
            <a:normAutofit/>
          </a:bodyPr>
          <a:lstStyle/>
          <a:p>
            <a:pPr algn="l"/>
            <a:r>
              <a:rPr lang="en-IN" sz="2500" b="1" dirty="0">
                <a:latin typeface="Arial" panose="020B0604020202020204" pitchFamily="34" charset="0"/>
                <a:cs typeface="Arial" panose="020B0604020202020204" pitchFamily="34" charset="0"/>
              </a:rPr>
              <a:t>Disadvantages</a:t>
            </a:r>
          </a:p>
        </p:txBody>
      </p:sp>
      <p:sp>
        <p:nvSpPr>
          <p:cNvPr id="3" name="Content Placeholder 2"/>
          <p:cNvSpPr>
            <a:spLocks noGrp="1"/>
          </p:cNvSpPr>
          <p:nvPr>
            <p:ph idx="1"/>
          </p:nvPr>
        </p:nvSpPr>
        <p:spPr>
          <a:xfrm>
            <a:off x="628649" y="1369219"/>
            <a:ext cx="8283121" cy="3263504"/>
          </a:xfrm>
        </p:spPr>
        <p:txBody>
          <a:bodyPr>
            <a:normAutofit lnSpcReduction="10000"/>
          </a:bodyPr>
          <a:lstStyle/>
          <a:p>
            <a:pPr algn="just">
              <a:buFont typeface="Wingdings" panose="05000000000000000000" pitchFamily="2" charset="2"/>
              <a:buChar char="Ø"/>
            </a:pPr>
            <a:r>
              <a:rPr lang="en-IN" sz="1875" cap="none" dirty="0">
                <a:latin typeface="Arial" panose="020B0604020202020204" pitchFamily="34" charset="0"/>
                <a:cs typeface="Arial" panose="020B0604020202020204" pitchFamily="34" charset="0"/>
              </a:rPr>
              <a:t>High cost of production: expensive to produce in the current market.</a:t>
            </a:r>
          </a:p>
          <a:p>
            <a:pPr algn="just">
              <a:buFont typeface="Wingdings" panose="05000000000000000000" pitchFamily="2" charset="2"/>
              <a:buChar char="Ø"/>
            </a:pPr>
            <a:endParaRPr lang="en-IN" sz="1875" cap="none"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IN" sz="1875" cap="none" dirty="0">
                <a:latin typeface="Arial" panose="020B0604020202020204" pitchFamily="34" charset="0"/>
                <a:cs typeface="Arial" panose="020B0604020202020204" pitchFamily="34" charset="0"/>
              </a:rPr>
              <a:t>Monoculture: economically attractive for farmers but growing same crop every year may deprive the soil of nutrients.</a:t>
            </a:r>
          </a:p>
          <a:p>
            <a:pPr algn="just">
              <a:buFont typeface="Wingdings" panose="05000000000000000000" pitchFamily="2" charset="2"/>
              <a:buChar char="Ø"/>
            </a:pPr>
            <a:endParaRPr lang="en-IN" sz="1875" cap="none"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IN" sz="1875" cap="none" dirty="0">
                <a:latin typeface="Arial" panose="020B0604020202020204" pitchFamily="34" charset="0"/>
                <a:cs typeface="Arial" panose="020B0604020202020204" pitchFamily="34" charset="0"/>
              </a:rPr>
              <a:t>Use of fertilizers: harmful effects on surrounding environment and may cause water pollution.</a:t>
            </a:r>
          </a:p>
          <a:p>
            <a:pPr algn="just">
              <a:buFont typeface="Wingdings" panose="05000000000000000000" pitchFamily="2" charset="2"/>
              <a:buChar char="Ø"/>
            </a:pPr>
            <a:endParaRPr lang="en-IN" sz="1875" cap="none"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IN" sz="1875" cap="none" dirty="0">
                <a:latin typeface="Arial" panose="020B0604020202020204" pitchFamily="34" charset="0"/>
                <a:cs typeface="Arial" panose="020B0604020202020204" pitchFamily="34" charset="0"/>
              </a:rPr>
              <a:t>Shortage of food: does not cause an acute shortage of food, it will definitely put pressure on the current growth of crops and may cause rise in food prices as well.</a:t>
            </a:r>
          </a:p>
          <a:p>
            <a:pPr marL="0" indent="0">
              <a:buNone/>
            </a:pPr>
            <a:endParaRPr lang="en-IN" sz="1875" cap="none" dirty="0">
              <a:latin typeface="Arial" panose="020B0604020202020204" pitchFamily="34" charset="0"/>
              <a:cs typeface="Arial" panose="020B0604020202020204" pitchFamily="34" charset="0"/>
            </a:endParaRPr>
          </a:p>
          <a:p>
            <a:pPr>
              <a:buFont typeface="Wingdings" panose="05000000000000000000" pitchFamily="2" charset="2"/>
              <a:buChar char="Ø"/>
            </a:pPr>
            <a:endParaRPr lang="en-IN" sz="18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491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564" y="150472"/>
            <a:ext cx="6598627" cy="475261"/>
          </a:xfrm>
        </p:spPr>
        <p:txBody>
          <a:bodyPr>
            <a:normAutofit/>
          </a:bodyPr>
          <a:lstStyle/>
          <a:p>
            <a:r>
              <a:rPr lang="en-IN" sz="2500" b="1" dirty="0">
                <a:latin typeface="Arial" panose="020B0604020202020204" pitchFamily="34" charset="0"/>
                <a:cs typeface="Arial" panose="020B0604020202020204" pitchFamily="34" charset="0"/>
              </a:rPr>
              <a:t>Future Scope</a:t>
            </a:r>
          </a:p>
        </p:txBody>
      </p:sp>
      <p:sp>
        <p:nvSpPr>
          <p:cNvPr id="3" name="Content Placeholder 2"/>
          <p:cNvSpPr>
            <a:spLocks noGrp="1"/>
          </p:cNvSpPr>
          <p:nvPr>
            <p:ph idx="1"/>
          </p:nvPr>
        </p:nvSpPr>
        <p:spPr>
          <a:xfrm>
            <a:off x="185964" y="696687"/>
            <a:ext cx="6425293" cy="4446814"/>
          </a:xfrm>
        </p:spPr>
        <p:txBody>
          <a:bodyPr vert="horz" lIns="91440" tIns="45720" rIns="91440" bIns="45720" rtlCol="0">
            <a:normAutofit/>
          </a:bodyPr>
          <a:lstStyle/>
          <a:p>
            <a:pPr marL="0" indent="0" algn="just">
              <a:buNone/>
            </a:pPr>
            <a:r>
              <a:rPr lang="en-IN" sz="1875" b="1" dirty="0">
                <a:latin typeface="Arial" panose="020B0604020202020204" pitchFamily="34" charset="0"/>
                <a:cs typeface="Arial" panose="020B0604020202020204" pitchFamily="34" charset="0"/>
              </a:rPr>
              <a:t>Cellulosic biomass:</a:t>
            </a:r>
          </a:p>
          <a:p>
            <a:pPr marL="0" indent="0" algn="just">
              <a:buNone/>
            </a:pPr>
            <a:endParaRPr lang="en-IN" sz="1875" b="1" dirty="0">
              <a:latin typeface="Arial" panose="020B0604020202020204" pitchFamily="34" charset="0"/>
              <a:cs typeface="Arial" panose="020B0604020202020204" pitchFamily="34" charset="0"/>
            </a:endParaRPr>
          </a:p>
          <a:p>
            <a:pPr lvl="1"/>
            <a:r>
              <a:rPr lang="en-IN" dirty="0"/>
              <a:t>Whole range of plant fibres that could be used to produce fuel alcohol</a:t>
            </a:r>
          </a:p>
          <a:p>
            <a:pPr lvl="1"/>
            <a:endParaRPr lang="en-IN" dirty="0"/>
          </a:p>
          <a:p>
            <a:pPr lvl="1"/>
            <a:r>
              <a:rPr lang="en-IN" dirty="0"/>
              <a:t>In York, Nebraska, Abengoa bioenergy opened a research ethanol plant in 2007 that converts wheat straw into alcohol.</a:t>
            </a:r>
          </a:p>
          <a:p>
            <a:pPr lvl="1"/>
            <a:endParaRPr lang="en-IN" dirty="0"/>
          </a:p>
          <a:p>
            <a:pPr lvl="1"/>
            <a:r>
              <a:rPr lang="en-IN" dirty="0"/>
              <a:t>Many different sources of cellulose are being used in the experiments – corn stalks, leaves, cobs and husks; forestry waste like wood chips, bark and sawdust; even paper pulp.</a:t>
            </a:r>
          </a:p>
          <a:p>
            <a:pPr lvl="1"/>
            <a:endParaRPr lang="en-IN" dirty="0"/>
          </a:p>
          <a:p>
            <a:pPr lvl="1"/>
            <a:r>
              <a:rPr lang="en-IN" dirty="0"/>
              <a:t>Produce 90 percent less greenhouse gasses through its production and use.</a:t>
            </a:r>
          </a:p>
          <a:p>
            <a:pPr lvl="1"/>
            <a:endParaRPr lang="en-IN" dirty="0"/>
          </a:p>
          <a:p>
            <a:pPr lvl="1"/>
            <a:endParaRPr lang="en-IN" dirty="0"/>
          </a:p>
          <a:p>
            <a:pPr lvl="1"/>
            <a:endParaRPr lang="en-IN" dirty="0"/>
          </a:p>
          <a:p>
            <a:pPr lvl="1"/>
            <a:endParaRPr lang="en-IN" dirty="0"/>
          </a:p>
        </p:txBody>
      </p:sp>
      <p:pic>
        <p:nvPicPr>
          <p:cNvPr id="3074" name="Picture 2" descr="https://web.extension.illinois.edu/ethanol/images/fuel_pro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961" y="-63694"/>
            <a:ext cx="2641039" cy="269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748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Sugarcane based Ethanol production</a:t>
            </a:r>
          </a:p>
        </p:txBody>
      </p:sp>
      <p:sp>
        <p:nvSpPr>
          <p:cNvPr id="79" name="Shape 79"/>
          <p:cNvSpPr txBox="1">
            <a:spLocks noGrp="1"/>
          </p:cNvSpPr>
          <p:nvPr>
            <p:ph type="body" idx="1"/>
          </p:nvPr>
        </p:nvSpPr>
        <p:spPr>
          <a:prstGeom prst="rect">
            <a:avLst/>
          </a:prstGeom>
        </p:spPr>
        <p:txBody>
          <a:bodyPr lIns="91425" tIns="91425" rIns="91425" bIns="91425" anchor="t" anchorCtr="0">
            <a:noAutofit/>
          </a:bodyPr>
          <a:lstStyle/>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Most used process in brazil and india</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Helps achieve greater energy security</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Brazil replaced 42% of gasoline requirement with ethanol</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Reduced emissions of carbon dioxide by 300 million tons</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An acre of sugarcane gives 662 gallons of ethanol</a:t>
            </a:r>
          </a:p>
          <a:p>
            <a:pPr marL="514350" lvl="0" indent="-285750" rtl="0">
              <a:spcBef>
                <a:spcPts val="0"/>
              </a:spcBef>
              <a:buFont typeface="Wingdings" panose="05000000000000000000" pitchFamily="2" charset="2"/>
              <a:buChar char="v"/>
            </a:pPr>
            <a:r>
              <a:rPr lang="en" cap="none" dirty="0">
                <a:latin typeface="Arial" panose="020B0604020202020204" pitchFamily="34" charset="0"/>
                <a:cs typeface="Arial" panose="020B0604020202020204" pitchFamily="34" charset="0"/>
              </a:rPr>
              <a:t>Increasing popularity increased agricultural output and rural development</a:t>
            </a:r>
          </a:p>
          <a:p>
            <a:pPr marL="0" lvl="0" indent="0" rtl="0">
              <a:spcBef>
                <a:spcPts val="0"/>
              </a:spcBef>
              <a:buNone/>
            </a:pPr>
            <a:endParaRPr lang="en" dirty="0"/>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507" y="255181"/>
            <a:ext cx="8580474" cy="4731489"/>
          </a:xfrm>
        </p:spPr>
        <p:txBody>
          <a:bodyPr vert="horz" lIns="91440" tIns="45720" rIns="91440" bIns="45720" rtlCol="0">
            <a:normAutofit/>
          </a:bodyPr>
          <a:lstStyle/>
          <a:p>
            <a:pPr marL="0" indent="0" algn="just">
              <a:buNone/>
            </a:pPr>
            <a:endParaRPr lang="en-IN" sz="2000" b="1" dirty="0">
              <a:latin typeface="Arial" panose="020B0604020202020204" pitchFamily="34" charset="0"/>
              <a:cs typeface="Arial" panose="020B0604020202020204" pitchFamily="34" charset="0"/>
            </a:endParaRPr>
          </a:p>
          <a:p>
            <a:pPr marL="0" indent="0" algn="just">
              <a:buNone/>
            </a:pPr>
            <a:r>
              <a:rPr lang="en-IN" sz="2000" b="1" dirty="0">
                <a:latin typeface="Arial" panose="020B0604020202020204" pitchFamily="34" charset="0"/>
                <a:cs typeface="Arial" panose="020B0604020202020204" pitchFamily="34" charset="0"/>
              </a:rPr>
              <a:t>Switch grass:</a:t>
            </a:r>
          </a:p>
          <a:p>
            <a:pPr lvl="1"/>
            <a:r>
              <a:rPr lang="en-IN" sz="2000" dirty="0"/>
              <a:t>Another source of cellulosic ethanol.</a:t>
            </a:r>
          </a:p>
          <a:p>
            <a:pPr lvl="1"/>
            <a:r>
              <a:rPr lang="en-IN" sz="2000" dirty="0"/>
              <a:t>The fast-growing, perennial prairie grass can stand up to seven feet tall, requires little water and can be grown on marginal land.</a:t>
            </a:r>
          </a:p>
          <a:p>
            <a:pPr marL="0" indent="0" algn="just">
              <a:buNone/>
            </a:pPr>
            <a:endParaRPr lang="en-IN" sz="2000" b="1" dirty="0">
              <a:latin typeface="Arial" panose="020B0604020202020204" pitchFamily="34" charset="0"/>
              <a:cs typeface="Arial" panose="020B0604020202020204" pitchFamily="34" charset="0"/>
            </a:endParaRPr>
          </a:p>
          <a:p>
            <a:pPr marL="0" indent="0" algn="just">
              <a:buNone/>
            </a:pPr>
            <a:r>
              <a:rPr lang="en-IN" sz="2000" b="1" dirty="0">
                <a:latin typeface="Arial" panose="020B0604020202020204" pitchFamily="34" charset="0"/>
                <a:cs typeface="Arial" panose="020B0604020202020204" pitchFamily="34" charset="0"/>
              </a:rPr>
              <a:t>Algae:</a:t>
            </a:r>
          </a:p>
          <a:p>
            <a:pPr lvl="1"/>
            <a:r>
              <a:rPr lang="en-IN" sz="2000" dirty="0"/>
              <a:t>Algae are single-celled organisms – often called pond scum – that can grow in wastewater, even saltwater.</a:t>
            </a:r>
          </a:p>
          <a:p>
            <a:pPr lvl="1"/>
            <a:r>
              <a:rPr lang="en-IN" sz="2000" dirty="0"/>
              <a:t>Some species of algae make starch that can be processed into ethanol; others produce tiny droplets of oil that can be brewed into biodiesel or even jet fuel.</a:t>
            </a:r>
          </a:p>
          <a:p>
            <a:pPr lvl="1"/>
            <a:r>
              <a:rPr lang="en-IN" sz="2000" dirty="0"/>
              <a:t>Theoretically, an acre of algae could churn out more than 5,000 gallons of biofuel a year.</a:t>
            </a:r>
          </a:p>
          <a:p>
            <a:pPr marL="0" indent="0" algn="just">
              <a:buNone/>
            </a:pPr>
            <a:endParaRPr lang="en-I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7368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27" y="91074"/>
            <a:ext cx="7671859" cy="546205"/>
          </a:xfrm>
        </p:spPr>
        <p:txBody>
          <a:bodyPr>
            <a:normAutofit/>
          </a:bodyPr>
          <a:lstStyle/>
          <a:p>
            <a:r>
              <a:rPr lang="en-IN" sz="2500" b="1" dirty="0">
                <a:latin typeface="Arial" panose="020B0604020202020204" pitchFamily="34" charset="0"/>
                <a:cs typeface="Arial" panose="020B0604020202020204" pitchFamily="34" charset="0"/>
              </a:rPr>
              <a:t>Improvement In The Process	</a:t>
            </a:r>
          </a:p>
        </p:txBody>
      </p:sp>
      <p:sp>
        <p:nvSpPr>
          <p:cNvPr id="4" name="Content Placeholder 3"/>
          <p:cNvSpPr>
            <a:spLocks noGrp="1"/>
          </p:cNvSpPr>
          <p:nvPr>
            <p:ph idx="1"/>
          </p:nvPr>
        </p:nvSpPr>
        <p:spPr>
          <a:xfrm>
            <a:off x="123203" y="1007393"/>
            <a:ext cx="8926455" cy="4275806"/>
          </a:xfrm>
        </p:spPr>
        <p:txBody>
          <a:bodyPr>
            <a:normAutofit/>
          </a:bodyPr>
          <a:lstStyle/>
          <a:p>
            <a:pPr algn="just">
              <a:buFont typeface="Wingdings" panose="05000000000000000000" pitchFamily="2" charset="2"/>
              <a:buChar char="v"/>
            </a:pPr>
            <a:r>
              <a:rPr lang="en-IN" cap="none" dirty="0">
                <a:latin typeface="Arial" panose="020B0604020202020204" pitchFamily="34" charset="0"/>
                <a:cs typeface="Arial" panose="020B0604020202020204" pitchFamily="34" charset="0"/>
              </a:rPr>
              <a:t>The processes requires a source of heat – usually natural gas or coal.</a:t>
            </a:r>
          </a:p>
          <a:p>
            <a:pPr algn="just">
              <a:buFont typeface="Wingdings" panose="05000000000000000000" pitchFamily="2" charset="2"/>
              <a:buChar char="v"/>
            </a:pPr>
            <a:r>
              <a:rPr lang="en-IN" cap="none" dirty="0">
                <a:latin typeface="Arial" panose="020B0604020202020204" pitchFamily="34" charset="0"/>
                <a:cs typeface="Arial" panose="020B0604020202020204" pitchFamily="34" charset="0"/>
              </a:rPr>
              <a:t>It may take almost as much energy to distill ethanol from corn as the ethanol is capable of producing when it's burned.</a:t>
            </a:r>
          </a:p>
          <a:p>
            <a:pPr algn="just">
              <a:buFont typeface="Wingdings" panose="05000000000000000000" pitchFamily="2" charset="2"/>
              <a:buChar char="v"/>
            </a:pPr>
            <a:endParaRPr lang="en-IN" cap="none"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IN" b="1" cap="none" dirty="0">
                <a:latin typeface="Arial" panose="020B0604020202020204" pitchFamily="34" charset="0"/>
                <a:cs typeface="Arial" panose="020B0604020202020204" pitchFamily="34" charset="0"/>
              </a:rPr>
              <a:t>Closed loop system: </a:t>
            </a:r>
          </a:p>
          <a:p>
            <a:pPr lvl="1" algn="just">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Combining ethanol plant and cattle feedlot</a:t>
            </a:r>
          </a:p>
          <a:p>
            <a:pPr lvl="1" algn="just">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Methane gas from the cattle manure can be used as a heat source in the ethanol plant</a:t>
            </a:r>
          </a:p>
          <a:p>
            <a:pPr lvl="1" algn="just">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The protein by-product of the ethanol plant can be used as a feed source for the cattle</a:t>
            </a:r>
          </a:p>
          <a:p>
            <a:pPr lvl="1" algn="just">
              <a:buFont typeface="Wingdings" panose="05000000000000000000" pitchFamily="2" charset="2"/>
              <a:buChar char="v"/>
            </a:pPr>
            <a:endParaRPr lang="en-IN" sz="1600" cap="none"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IN" cap="none" dirty="0">
                <a:latin typeface="Arial" panose="020B0604020202020204" pitchFamily="34" charset="0"/>
                <a:cs typeface="Arial" panose="020B0604020202020204" pitchFamily="34" charset="0"/>
              </a:rPr>
              <a:t>Wastewater as a new source of producing microalgae using photo-bioreactors which can be used for fermentation purposes.</a:t>
            </a:r>
          </a:p>
          <a:p>
            <a:pPr algn="just"/>
            <a:endParaRPr lang="en-IN"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9843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726" y="253218"/>
            <a:ext cx="8156624" cy="561115"/>
          </a:xfrm>
        </p:spPr>
        <p:txBody>
          <a:bodyPr>
            <a:normAutofit/>
          </a:bodyPr>
          <a:lstStyle/>
          <a:p>
            <a:r>
              <a:rPr lang="en-IN" sz="2500" b="1" dirty="0">
                <a:latin typeface="Arial" panose="020B0604020202020204" pitchFamily="34" charset="0"/>
                <a:cs typeface="Arial" panose="020B0604020202020204" pitchFamily="34" charset="0"/>
              </a:rPr>
              <a:t>Vision 2020</a:t>
            </a:r>
          </a:p>
        </p:txBody>
      </p:sp>
      <p:sp>
        <p:nvSpPr>
          <p:cNvPr id="7" name="Content Placeholder 6"/>
          <p:cNvSpPr>
            <a:spLocks noGrp="1"/>
          </p:cNvSpPr>
          <p:nvPr>
            <p:ph idx="1"/>
          </p:nvPr>
        </p:nvSpPr>
        <p:spPr>
          <a:xfrm>
            <a:off x="236764" y="984590"/>
            <a:ext cx="8616949" cy="3855924"/>
          </a:xfrm>
        </p:spPr>
        <p:txBody>
          <a:bodyPr vert="horz" lIns="91440" tIns="45720" rIns="91440" bIns="45720" rtlCol="0">
            <a:normAutofit lnSpcReduction="10000"/>
          </a:bodyPr>
          <a:lstStyle/>
          <a:p>
            <a:pPr algn="just">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IN" dirty="0">
                <a:latin typeface="Arial" panose="020B0604020202020204" pitchFamily="34" charset="0"/>
                <a:cs typeface="Arial" panose="020B0604020202020204" pitchFamily="34" charset="0"/>
              </a:rPr>
              <a:t>Total ethanol consumption in 2010 was 1.8 billion litres of molasses derived ethanol, out of which only 50 million litres was used for blending.</a:t>
            </a:r>
          </a:p>
          <a:p>
            <a:pPr algn="just">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IN" dirty="0">
                <a:latin typeface="Arial" panose="020B0604020202020204" pitchFamily="34" charset="0"/>
                <a:cs typeface="Arial" panose="020B0604020202020204" pitchFamily="34" charset="0"/>
              </a:rPr>
              <a:t>India has to achieve the 20 percent blending targets set out by the national policy of biofuels, the country will need to produce 6.7 billion litres of ethanol by 2020 and 9.1 billion litres by 2030.</a:t>
            </a:r>
          </a:p>
          <a:p>
            <a:pPr algn="just">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IN" dirty="0">
                <a:latin typeface="Arial" panose="020B0604020202020204" pitchFamily="34" charset="0"/>
                <a:cs typeface="Arial" panose="020B0604020202020204" pitchFamily="34" charset="0"/>
              </a:rPr>
              <a:t>Production to such levels would be extremely challenging, since the country’s sugarcane yield has been stagnating at approx. 65-70 tonne/ha for the past several years.</a:t>
            </a:r>
          </a:p>
        </p:txBody>
      </p:sp>
    </p:spTree>
    <p:extLst>
      <p:ext uri="{BB962C8B-B14F-4D97-AF65-F5344CB8AC3E}">
        <p14:creationId xmlns:p14="http://schemas.microsoft.com/office/powerpoint/2010/main" val="2032184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2235496" y="564470"/>
            <a:ext cx="5050380" cy="3262312"/>
          </a:xfrm>
          <a:prstGeom prst="rect">
            <a:avLst/>
          </a:prstGeom>
        </p:spPr>
      </p:pic>
      <p:sp>
        <p:nvSpPr>
          <p:cNvPr id="8" name="Rectangle 7"/>
          <p:cNvSpPr/>
          <p:nvPr/>
        </p:nvSpPr>
        <p:spPr>
          <a:xfrm>
            <a:off x="2393034" y="4564505"/>
            <a:ext cx="4737194" cy="323165"/>
          </a:xfrm>
          <a:prstGeom prst="rect">
            <a:avLst/>
          </a:prstGeom>
        </p:spPr>
        <p:txBody>
          <a:bodyPr wrap="none">
            <a:spAutoFit/>
          </a:bodyPr>
          <a:lstStyle/>
          <a:p>
            <a:r>
              <a:rPr lang="en-IN" sz="1500" b="1" dirty="0">
                <a:latin typeface="Arial" panose="020B0604020202020204" pitchFamily="34" charset="0"/>
                <a:cs typeface="Arial" panose="020B0604020202020204" pitchFamily="34" charset="0"/>
              </a:rPr>
              <a:t>Ethanol demand with blending targets (%) in India</a:t>
            </a:r>
            <a:endParaRPr lang="en-IN" sz="1500" dirty="0">
              <a:latin typeface="Arial" panose="020B0604020202020204" pitchFamily="34" charset="0"/>
              <a:cs typeface="Arial" panose="020B0604020202020204" pitchFamily="34" charset="0"/>
            </a:endParaRPr>
          </a:p>
        </p:txBody>
      </p:sp>
      <p:sp>
        <p:nvSpPr>
          <p:cNvPr id="2" name="AutoShape 2" descr="http://www.attenbabler.com/wp-content/uploads/India-Ethanol-and-Sugar-Production.png"/>
          <p:cNvSpPr>
            <a:spLocks noChangeAspect="1" noChangeArrowheads="1"/>
          </p:cNvSpPr>
          <p:nvPr/>
        </p:nvSpPr>
        <p:spPr bwMode="auto">
          <a:xfrm>
            <a:off x="770829" y="11979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Tree>
    <p:extLst>
      <p:ext uri="{BB962C8B-B14F-4D97-AF65-F5344CB8AC3E}">
        <p14:creationId xmlns:p14="http://schemas.microsoft.com/office/powerpoint/2010/main" val="3498039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828" y="273844"/>
            <a:ext cx="8240151" cy="464710"/>
          </a:xfrm>
        </p:spPr>
        <p:txBody>
          <a:bodyPr>
            <a:normAutofit fontScale="90000"/>
          </a:bodyPr>
          <a:lstStyle/>
          <a:p>
            <a:r>
              <a:rPr lang="en-IN" sz="3000" b="1" dirty="0">
                <a:latin typeface="Arial" panose="020B0604020202020204" pitchFamily="34" charset="0"/>
                <a:cs typeface="Arial" panose="020B0604020202020204" pitchFamily="34" charset="0"/>
              </a:rPr>
              <a:t>Economic Issues</a:t>
            </a:r>
          </a:p>
        </p:txBody>
      </p:sp>
      <p:sp>
        <p:nvSpPr>
          <p:cNvPr id="3" name="Content Placeholder 2"/>
          <p:cNvSpPr>
            <a:spLocks noGrp="1"/>
          </p:cNvSpPr>
          <p:nvPr>
            <p:ph idx="1"/>
          </p:nvPr>
        </p:nvSpPr>
        <p:spPr>
          <a:xfrm>
            <a:off x="489732" y="839448"/>
            <a:ext cx="8130247" cy="3263504"/>
          </a:xfrm>
        </p:spPr>
        <p:txBody>
          <a:bodyPr>
            <a:noAutofit/>
          </a:bodyPr>
          <a:lstStyle/>
          <a:p>
            <a:pPr>
              <a:buFont typeface="Wingdings" panose="05000000000000000000" pitchFamily="2" charset="2"/>
              <a:buChar char="Ø"/>
            </a:pPr>
            <a:endParaRPr lang="en-IN" sz="2400" cap="none"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2400" cap="none" dirty="0">
                <a:latin typeface="Arial" panose="020B0604020202020204" pitchFamily="34" charset="0"/>
                <a:cs typeface="Arial" panose="020B0604020202020204" pitchFamily="34" charset="0"/>
              </a:rPr>
              <a:t>Economic output factors</a:t>
            </a:r>
          </a:p>
          <a:p>
            <a:pPr lvl="1">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Ethanol</a:t>
            </a:r>
          </a:p>
          <a:p>
            <a:pPr lvl="1">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Distillers grain</a:t>
            </a:r>
          </a:p>
          <a:p>
            <a:pPr lvl="1">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Carbon dioxide</a:t>
            </a:r>
          </a:p>
          <a:p>
            <a:pPr marL="0" indent="0">
              <a:buNone/>
            </a:pPr>
            <a:endParaRPr lang="en-IN" sz="2400" cap="none"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2400" cap="none" dirty="0">
                <a:latin typeface="Arial" panose="020B0604020202020204" pitchFamily="34" charset="0"/>
                <a:cs typeface="Arial" panose="020B0604020202020204" pitchFamily="34" charset="0"/>
              </a:rPr>
              <a:t>Economic input factors</a:t>
            </a:r>
          </a:p>
          <a:p>
            <a:pPr lvl="1">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Grain factors</a:t>
            </a:r>
          </a:p>
          <a:p>
            <a:pPr lvl="1">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Grain price</a:t>
            </a:r>
          </a:p>
          <a:p>
            <a:pPr lvl="1">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Grain availability</a:t>
            </a:r>
          </a:p>
          <a:p>
            <a:pPr lvl="1">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Energy costs</a:t>
            </a:r>
          </a:p>
          <a:p>
            <a:pPr lvl="1">
              <a:buFont typeface="Wingdings" panose="05000000000000000000" pitchFamily="2" charset="2"/>
              <a:buChar char="v"/>
            </a:pPr>
            <a:r>
              <a:rPr lang="en-IN" sz="1600" cap="none" dirty="0">
                <a:latin typeface="Arial" panose="020B0604020202020204" pitchFamily="34" charset="0"/>
                <a:cs typeface="Arial" panose="020B0604020202020204" pitchFamily="34" charset="0"/>
              </a:rPr>
              <a:t>Transportation</a:t>
            </a:r>
          </a:p>
          <a:p>
            <a:pPr marL="342900" lvl="1" indent="0">
              <a:buNone/>
            </a:pPr>
            <a:endParaRPr lang="en-IN" sz="16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0676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862" y="113013"/>
            <a:ext cx="7682961" cy="641899"/>
          </a:xfrm>
        </p:spPr>
        <p:txBody>
          <a:bodyPr>
            <a:normAutofit/>
          </a:bodyPr>
          <a:lstStyle/>
          <a:p>
            <a:r>
              <a:rPr lang="en-IN" sz="2500" b="1" dirty="0">
                <a:latin typeface="Arial" panose="020B0604020202020204" pitchFamily="34" charset="0"/>
                <a:cs typeface="Arial" panose="020B0604020202020204" pitchFamily="34" charset="0"/>
              </a:rPr>
              <a:t>Environmental Issues</a:t>
            </a:r>
          </a:p>
        </p:txBody>
      </p:sp>
      <p:sp>
        <p:nvSpPr>
          <p:cNvPr id="4" name="Content Placeholder 3"/>
          <p:cNvSpPr>
            <a:spLocks noGrp="1"/>
          </p:cNvSpPr>
          <p:nvPr>
            <p:ph idx="1"/>
          </p:nvPr>
        </p:nvSpPr>
        <p:spPr>
          <a:xfrm>
            <a:off x="350874" y="925033"/>
            <a:ext cx="8442252" cy="3976576"/>
          </a:xfrm>
        </p:spPr>
        <p:txBody>
          <a:bodyPr vert="horz" lIns="91440" tIns="45720" rIns="91440" bIns="45720" rtlCol="0">
            <a:noAutofit/>
          </a:bodyPr>
          <a:lstStyle/>
          <a:p>
            <a:pPr>
              <a:buFont typeface="Wingdings" panose="05000000000000000000" pitchFamily="2" charset="2"/>
              <a:buChar char="Ø"/>
            </a:pPr>
            <a:r>
              <a:rPr lang="en-IN" sz="2400" b="1" dirty="0">
                <a:latin typeface="Arial" panose="020B0604020202020204" pitchFamily="34" charset="0"/>
                <a:cs typeface="Arial" panose="020B0604020202020204" pitchFamily="34" charset="0"/>
              </a:rPr>
              <a:t>Air quality: </a:t>
            </a:r>
          </a:p>
          <a:p>
            <a:pPr lvl="1">
              <a:buFont typeface="Wingdings" panose="05000000000000000000" pitchFamily="2" charset="2"/>
              <a:buChar char="v"/>
            </a:pPr>
            <a:r>
              <a:rPr lang="en-IN" sz="1600" dirty="0">
                <a:latin typeface="Arial" panose="020B0604020202020204" pitchFamily="34" charset="0"/>
                <a:cs typeface="Arial" panose="020B0604020202020204" pitchFamily="34" charset="0"/>
              </a:rPr>
              <a:t>Air quality can also be an issue when the carbon dioxide and other odour causing emissions produced during the fermentation process are not recaptured or cleaned before being exhausted.</a:t>
            </a:r>
          </a:p>
          <a:p>
            <a:pPr lvl="1">
              <a:buFont typeface="Wingdings" panose="05000000000000000000" pitchFamily="2" charset="2"/>
              <a:buChar char="v"/>
            </a:pPr>
            <a:r>
              <a:rPr lang="en-IN" sz="1600" dirty="0">
                <a:latin typeface="Arial" panose="020B0604020202020204" pitchFamily="34" charset="0"/>
                <a:cs typeface="Arial" panose="020B0604020202020204" pitchFamily="34" charset="0"/>
              </a:rPr>
              <a:t>The source of an ethanol plant's power, as well as the type of production process, will affect the level of greenhouse gas (ghg) emissions.</a:t>
            </a:r>
          </a:p>
          <a:p>
            <a:pPr lvl="1">
              <a:buFont typeface="Wingdings" panose="05000000000000000000" pitchFamily="2" charset="2"/>
              <a:buChar char="v"/>
            </a:pPr>
            <a:endParaRPr lang="en-IN" sz="16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2400" b="1" dirty="0">
                <a:latin typeface="Arial" panose="020B0604020202020204" pitchFamily="34" charset="0"/>
                <a:cs typeface="Arial" panose="020B0604020202020204" pitchFamily="34" charset="0"/>
              </a:rPr>
              <a:t>Water issues:</a:t>
            </a:r>
          </a:p>
          <a:p>
            <a:pPr lvl="1">
              <a:buFont typeface="Wingdings" panose="05000000000000000000" pitchFamily="2" charset="2"/>
              <a:buChar char="v"/>
            </a:pPr>
            <a:r>
              <a:rPr lang="en-IN" sz="1600" dirty="0">
                <a:latin typeface="Arial" panose="020B0604020202020204" pitchFamily="34" charset="0"/>
                <a:cs typeface="Arial" panose="020B0604020202020204" pitchFamily="34" charset="0"/>
              </a:rPr>
              <a:t>There are two water uses in a typical ethanol plant. The first is for liquefaction of the feedstock. Water must be clean and treated so there is no microbiological contamination. The quality level depends on plant design.</a:t>
            </a:r>
          </a:p>
          <a:p>
            <a:pPr lvl="1">
              <a:buFont typeface="Wingdings" panose="05000000000000000000" pitchFamily="2" charset="2"/>
              <a:buChar char="v"/>
            </a:pPr>
            <a:r>
              <a:rPr lang="en-IN" sz="1600" dirty="0">
                <a:latin typeface="Arial" panose="020B0604020202020204" pitchFamily="34" charset="0"/>
                <a:cs typeface="Arial" panose="020B0604020202020204" pitchFamily="34" charset="0"/>
              </a:rPr>
              <a:t>The second is non contact water, primarily used for cooling. This may be recycled cooling tower, well or river water. In the latter case water is returned to a river or lake.</a:t>
            </a:r>
          </a:p>
          <a:p>
            <a:pPr>
              <a:buFont typeface="Wingdings" panose="05000000000000000000" pitchFamily="2" charset="2"/>
              <a:buChar char="Ø"/>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822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405" y="404037"/>
            <a:ext cx="8442251" cy="4529470"/>
          </a:xfrm>
        </p:spPr>
        <p:txBody>
          <a:bodyPr>
            <a:normAutofit/>
          </a:bodyPr>
          <a:lstStyle/>
          <a:p>
            <a:pPr marL="171450" lvl="1">
              <a:spcBef>
                <a:spcPts val="750"/>
              </a:spcBef>
            </a:pPr>
            <a:endParaRPr lang="en-IN" sz="1600" cap="none" dirty="0">
              <a:latin typeface="Arial" panose="020B0604020202020204" pitchFamily="34" charset="0"/>
              <a:cs typeface="Arial" panose="020B0604020202020204" pitchFamily="34" charset="0"/>
            </a:endParaRPr>
          </a:p>
          <a:p>
            <a:pPr marL="171450" lvl="1">
              <a:spcBef>
                <a:spcPts val="750"/>
              </a:spcBef>
            </a:pPr>
            <a:r>
              <a:rPr lang="en-IN" sz="1600" cap="none" dirty="0">
                <a:latin typeface="Arial" panose="020B0604020202020204" pitchFamily="34" charset="0"/>
                <a:cs typeface="Arial" panose="020B0604020202020204" pitchFamily="34" charset="0"/>
              </a:rPr>
              <a:t>There are "zero discharge" plants in operation. Most plants that do discharge process water should not have a biological oxygen demand (BOD) value higher than domestic sewage (300 to 400). This water can/should be treated in the plant.</a:t>
            </a:r>
          </a:p>
          <a:p>
            <a:pPr marL="171450" lvl="1">
              <a:spcBef>
                <a:spcPts val="750"/>
              </a:spcBef>
            </a:pPr>
            <a:endParaRPr lang="en-IN" sz="1600" dirty="0">
              <a:latin typeface="Arial" panose="020B0604020202020204" pitchFamily="34" charset="0"/>
              <a:cs typeface="Arial" panose="020B0604020202020204" pitchFamily="34" charset="0"/>
            </a:endParaRPr>
          </a:p>
          <a:p>
            <a:pPr marL="171450" lvl="1">
              <a:spcBef>
                <a:spcPts val="750"/>
              </a:spcBef>
            </a:pPr>
            <a:endParaRPr lang="en-IN" sz="1600" cap="none" dirty="0">
              <a:latin typeface="Arial" panose="020B0604020202020204" pitchFamily="34" charset="0"/>
              <a:cs typeface="Arial" panose="020B0604020202020204" pitchFamily="34" charset="0"/>
            </a:endParaRPr>
          </a:p>
          <a:p>
            <a:r>
              <a:rPr lang="en-IN" sz="2400" b="1" cap="none" dirty="0">
                <a:latin typeface="Arial" panose="020B0604020202020204" pitchFamily="34" charset="0"/>
                <a:cs typeface="Arial" panose="020B0604020202020204" pitchFamily="34" charset="0"/>
              </a:rPr>
              <a:t>Energy consumption:</a:t>
            </a:r>
          </a:p>
          <a:p>
            <a:pPr lvl="1"/>
            <a:r>
              <a:rPr lang="en-IN" sz="1600" cap="none" dirty="0">
                <a:latin typeface="Arial" panose="020B0604020202020204" pitchFamily="34" charset="0"/>
                <a:cs typeface="Arial" panose="020B0604020202020204" pitchFamily="34" charset="0"/>
              </a:rPr>
              <a:t>Dependent on the type of feedstock, the production process used, and the level of technology employed.</a:t>
            </a:r>
          </a:p>
          <a:p>
            <a:pPr lvl="1"/>
            <a:r>
              <a:rPr lang="en-IN" sz="1600" cap="none" dirty="0">
                <a:latin typeface="Arial" panose="020B0604020202020204" pitchFamily="34" charset="0"/>
                <a:cs typeface="Arial" panose="020B0604020202020204" pitchFamily="34" charset="0"/>
              </a:rPr>
              <a:t>The net energy gain and environmental benefits of ethanol blended fuel are compromised when "dirty" fuels are used to power any of the various stages of the production process.</a:t>
            </a:r>
          </a:p>
          <a:p>
            <a:endParaRPr lang="en-IN" sz="24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288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attenbabler.com/wp-content/uploads/India-Ethanol-and-Sugar-Production.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4939" y="586242"/>
            <a:ext cx="5290235" cy="32623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12541" y="4510237"/>
            <a:ext cx="8001850" cy="323165"/>
          </a:xfrm>
          <a:prstGeom prst="rect">
            <a:avLst/>
          </a:prstGeom>
        </p:spPr>
        <p:txBody>
          <a:bodyPr wrap="square">
            <a:spAutoFit/>
          </a:bodyPr>
          <a:lstStyle/>
          <a:p>
            <a:r>
              <a:rPr lang="en-IN" sz="1500" dirty="0">
                <a:latin typeface="Arial" panose="020B0604020202020204" pitchFamily="34" charset="0"/>
                <a:cs typeface="Arial" panose="020B0604020202020204" pitchFamily="34" charset="0"/>
              </a:rPr>
              <a:t>http://www.attenbabler.com/wp-content/uploads/India-Ethanol-and-Sugar-Production.png</a:t>
            </a:r>
          </a:p>
        </p:txBody>
      </p:sp>
    </p:spTree>
    <p:extLst>
      <p:ext uri="{BB962C8B-B14F-4D97-AF65-F5344CB8AC3E}">
        <p14:creationId xmlns:p14="http://schemas.microsoft.com/office/powerpoint/2010/main" val="820585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0" y="219339"/>
            <a:ext cx="7501738" cy="471777"/>
          </a:xfrm>
        </p:spPr>
        <p:txBody>
          <a:bodyPr>
            <a:normAutofit/>
          </a:bodyPr>
          <a:lstStyle/>
          <a:p>
            <a:r>
              <a:rPr lang="en-US" sz="2500" b="1" dirty="0">
                <a:latin typeface="Arial" panose="020B0604020202020204" pitchFamily="34" charset="0"/>
                <a:ea typeface="+mn-ea"/>
                <a:cs typeface="Arial" panose="020B0604020202020204" pitchFamily="34" charset="0"/>
              </a:rPr>
              <a:t>References:</a:t>
            </a:r>
          </a:p>
        </p:txBody>
      </p:sp>
      <p:sp>
        <p:nvSpPr>
          <p:cNvPr id="4" name="Content Placeholder 3"/>
          <p:cNvSpPr>
            <a:spLocks noGrp="1"/>
          </p:cNvSpPr>
          <p:nvPr>
            <p:ph idx="1"/>
          </p:nvPr>
        </p:nvSpPr>
        <p:spPr>
          <a:xfrm>
            <a:off x="620016" y="1048910"/>
            <a:ext cx="7969572" cy="4029740"/>
          </a:xfrm>
        </p:spPr>
        <p:txBody>
          <a:bodyPr>
            <a:normAutofit/>
          </a:bodyPr>
          <a:lstStyle/>
          <a:p>
            <a:r>
              <a:rPr lang="en-US" sz="2000" b="1" cap="none" dirty="0">
                <a:latin typeface="Arial" panose="020B0604020202020204" pitchFamily="34" charset="0"/>
                <a:cs typeface="Arial" panose="020B0604020202020204" pitchFamily="34" charset="0"/>
              </a:rPr>
              <a:t>Simulation of ethanol production by fermentation of molasses.</a:t>
            </a:r>
          </a:p>
          <a:p>
            <a:pPr marL="342900" lvl="1" indent="0">
              <a:buNone/>
            </a:pPr>
            <a:r>
              <a:rPr lang="en-US" sz="1400" cap="none" dirty="0">
                <a:latin typeface="Arial" panose="020B0604020202020204" pitchFamily="34" charset="0"/>
                <a:cs typeface="Arial" panose="020B0604020202020204" pitchFamily="34" charset="0"/>
              </a:rPr>
              <a:t>	-</a:t>
            </a:r>
            <a:r>
              <a:rPr lang="fi-FI" sz="1400" cap="none" dirty="0">
                <a:latin typeface="Arial" panose="020B0604020202020204" pitchFamily="34" charset="0"/>
                <a:cs typeface="Arial" panose="020B0604020202020204" pitchFamily="34" charset="0"/>
              </a:rPr>
              <a:t>Ruhul Amin, Saquib Hossain , Sarker </a:t>
            </a:r>
          </a:p>
          <a:p>
            <a:r>
              <a:rPr lang="en-US" sz="2000" b="1" cap="none" dirty="0">
                <a:latin typeface="Arial" panose="020B0604020202020204" pitchFamily="34" charset="0"/>
                <a:cs typeface="Arial" panose="020B0604020202020204" pitchFamily="34" charset="0"/>
              </a:rPr>
              <a:t>Modeling the process and costs of fuel ethanol production by the corn dry-grind process.</a:t>
            </a:r>
          </a:p>
          <a:p>
            <a:pPr marL="685800" lvl="2" indent="0">
              <a:buNone/>
            </a:pPr>
            <a:r>
              <a:rPr lang="en-US" sz="1400" cap="none" dirty="0">
                <a:latin typeface="Arial" panose="020B0604020202020204" pitchFamily="34" charset="0"/>
                <a:cs typeface="Arial" panose="020B0604020202020204" pitchFamily="34" charset="0"/>
              </a:rPr>
              <a:t>-Jason R. Kwiatkowski , Andrew J. </a:t>
            </a:r>
            <a:r>
              <a:rPr lang="en-US" sz="1400" cap="none" dirty="0" err="1">
                <a:latin typeface="Arial" panose="020B0604020202020204" pitchFamily="34" charset="0"/>
                <a:cs typeface="Arial" panose="020B0604020202020204" pitchFamily="34" charset="0"/>
              </a:rPr>
              <a:t>Mcaloon</a:t>
            </a:r>
            <a:r>
              <a:rPr lang="en-US" sz="1400" cap="none" dirty="0">
                <a:latin typeface="Arial" panose="020B0604020202020204" pitchFamily="34" charset="0"/>
                <a:cs typeface="Arial" panose="020B0604020202020204" pitchFamily="34" charset="0"/>
              </a:rPr>
              <a:t>, Frank Taylor, David B. Johnston</a:t>
            </a:r>
          </a:p>
          <a:p>
            <a:r>
              <a:rPr lang="en-IN" sz="2000" b="1" cap="none" dirty="0">
                <a:latin typeface="Arial" panose="020B0604020202020204" pitchFamily="34" charset="0"/>
                <a:cs typeface="Arial" panose="020B0604020202020204" pitchFamily="34" charset="0"/>
              </a:rPr>
              <a:t>Ethanol production: energy, economic, and environmental losses</a:t>
            </a:r>
          </a:p>
          <a:p>
            <a:pPr marL="0" indent="0">
              <a:buNone/>
            </a:pPr>
            <a:r>
              <a:rPr lang="en-IN" sz="2000" cap="none" dirty="0">
                <a:latin typeface="Arial" panose="020B0604020202020204" pitchFamily="34" charset="0"/>
                <a:cs typeface="Arial" panose="020B0604020202020204" pitchFamily="34" charset="0"/>
              </a:rPr>
              <a:t>	-David Pimentel, Tad </a:t>
            </a:r>
            <a:r>
              <a:rPr lang="en-IN" sz="2000" cap="none" dirty="0" err="1">
                <a:latin typeface="Arial" panose="020B0604020202020204" pitchFamily="34" charset="0"/>
                <a:cs typeface="Arial" panose="020B0604020202020204" pitchFamily="34" charset="0"/>
              </a:rPr>
              <a:t>Patzek</a:t>
            </a:r>
            <a:r>
              <a:rPr lang="en-IN" sz="2000" cap="none" dirty="0">
                <a:latin typeface="Arial" panose="020B0604020202020204" pitchFamily="34" charset="0"/>
                <a:cs typeface="Arial" panose="020B0604020202020204" pitchFamily="34" charset="0"/>
              </a:rPr>
              <a:t>, and Gerald Cecil</a:t>
            </a:r>
          </a:p>
          <a:p>
            <a:r>
              <a:rPr lang="en-IN" sz="2000" b="1" cap="none" dirty="0">
                <a:latin typeface="Arial" panose="020B0604020202020204" pitchFamily="34" charset="0"/>
                <a:cs typeface="Arial" panose="020B0604020202020204" pitchFamily="34" charset="0"/>
              </a:rPr>
              <a:t>PROMOTING LOW CARBON TRANSPORT IN INDIA biofuel roadmap for </a:t>
            </a:r>
            <a:r>
              <a:rPr lang="en-IN" sz="2000" b="1" cap="none" dirty="0" err="1">
                <a:latin typeface="Arial" panose="020B0604020202020204" pitchFamily="34" charset="0"/>
                <a:cs typeface="Arial" panose="020B0604020202020204" pitchFamily="34" charset="0"/>
              </a:rPr>
              <a:t>india</a:t>
            </a:r>
            <a:endParaRPr lang="fi-FI" sz="2000" b="1" cap="none" dirty="0">
              <a:latin typeface="Arial" panose="020B0604020202020204" pitchFamily="34" charset="0"/>
              <a:cs typeface="Arial" panose="020B0604020202020204" pitchFamily="34" charset="0"/>
            </a:endParaRPr>
          </a:p>
          <a:p>
            <a:pPr marL="342900" lvl="1" indent="0">
              <a:buNone/>
            </a:pPr>
            <a:r>
              <a:rPr lang="en-US" sz="1400" cap="none" dirty="0">
                <a:latin typeface="Arial" panose="020B0604020202020204" pitchFamily="34" charset="0"/>
                <a:cs typeface="Arial" panose="020B0604020202020204" pitchFamily="34" charset="0"/>
              </a:rPr>
              <a:t>	-</a:t>
            </a:r>
            <a:r>
              <a:rPr lang="en-IN" sz="1400" cap="none" dirty="0">
                <a:latin typeface="Arial" panose="020B0604020202020204" pitchFamily="34" charset="0"/>
                <a:cs typeface="Arial" panose="020B0604020202020204" pitchFamily="34" charset="0"/>
              </a:rPr>
              <a:t>Pallav </a:t>
            </a:r>
            <a:r>
              <a:rPr lang="en-IN" sz="1400" cap="none" dirty="0" err="1">
                <a:latin typeface="Arial" panose="020B0604020202020204" pitchFamily="34" charset="0"/>
                <a:cs typeface="Arial" panose="020B0604020202020204" pitchFamily="34" charset="0"/>
              </a:rPr>
              <a:t>Purohit</a:t>
            </a:r>
            <a:r>
              <a:rPr lang="en-IN" sz="1400" cap="none" dirty="0">
                <a:latin typeface="Arial" panose="020B0604020202020204" pitchFamily="34" charset="0"/>
                <a:cs typeface="Arial" panose="020B0604020202020204" pitchFamily="34" charset="0"/>
              </a:rPr>
              <a:t>, </a:t>
            </a:r>
            <a:r>
              <a:rPr lang="en-IN" sz="1400" cap="none" dirty="0" err="1">
                <a:latin typeface="Arial" panose="020B0604020202020204" pitchFamily="34" charset="0"/>
                <a:cs typeface="Arial" panose="020B0604020202020204" pitchFamily="34" charset="0"/>
              </a:rPr>
              <a:t>Subash</a:t>
            </a:r>
            <a:r>
              <a:rPr lang="en-IN" sz="1400" cap="none" dirty="0">
                <a:latin typeface="Arial" panose="020B0604020202020204" pitchFamily="34" charset="0"/>
                <a:cs typeface="Arial" panose="020B0604020202020204" pitchFamily="34" charset="0"/>
              </a:rPr>
              <a:t> </a:t>
            </a:r>
            <a:r>
              <a:rPr lang="en-IN" sz="1400" cap="none" dirty="0" err="1">
                <a:latin typeface="Arial" panose="020B0604020202020204" pitchFamily="34" charset="0"/>
                <a:cs typeface="Arial" panose="020B0604020202020204" pitchFamily="34" charset="0"/>
              </a:rPr>
              <a:t>Dhar</a:t>
            </a:r>
            <a:endParaRPr lang="en-US" sz="1400" cap="none" dirty="0">
              <a:latin typeface="Arial" panose="020B0604020202020204" pitchFamily="34" charset="0"/>
              <a:cs typeface="Arial" panose="020B0604020202020204" pitchFamily="34" charset="0"/>
            </a:endParaRPr>
          </a:p>
          <a:p>
            <a:endParaRPr lang="en-IN" sz="2000" dirty="0"/>
          </a:p>
        </p:txBody>
      </p:sp>
    </p:spTree>
    <p:extLst>
      <p:ext uri="{BB962C8B-B14F-4D97-AF65-F5344CB8AC3E}">
        <p14:creationId xmlns:p14="http://schemas.microsoft.com/office/powerpoint/2010/main" val="1881301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18933" y="1811017"/>
            <a:ext cx="3734268" cy="1197133"/>
          </a:xfrm>
        </p:spPr>
        <p:txBody>
          <a:bodyPr>
            <a:normAutofit/>
          </a:bodyPr>
          <a:lstStyle/>
          <a:p>
            <a:r>
              <a:rPr lang="en-IN" sz="5000" b="1"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50834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Sugarcane Based Production Process</a:t>
            </a:r>
          </a:p>
        </p:txBody>
      </p:sp>
      <p:sp>
        <p:nvSpPr>
          <p:cNvPr id="85" name="Shape 85"/>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cap="none" dirty="0">
                <a:latin typeface="Arial" panose="020B0604020202020204" pitchFamily="34" charset="0"/>
                <a:cs typeface="Arial" panose="020B0604020202020204" pitchFamily="34" charset="0"/>
              </a:rPr>
              <a:t>Reactions involved </a:t>
            </a:r>
          </a:p>
          <a:p>
            <a:pPr marL="228600" lvl="0" indent="0" algn="ctr" rtl="0">
              <a:spcBef>
                <a:spcPts val="0"/>
              </a:spcBef>
              <a:buNone/>
            </a:pPr>
            <a:endParaRPr lang="en" sz="2500" dirty="0">
              <a:latin typeface="Arial" panose="020B0604020202020204" pitchFamily="34" charset="0"/>
              <a:cs typeface="Arial" panose="020B0604020202020204" pitchFamily="34" charset="0"/>
            </a:endParaRPr>
          </a:p>
          <a:p>
            <a:pPr marL="228600" lvl="0" indent="0" algn="ctr" rtl="0">
              <a:spcBef>
                <a:spcPts val="0"/>
              </a:spcBef>
              <a:buNone/>
            </a:pPr>
            <a:r>
              <a:rPr lang="en" sz="2500" dirty="0">
                <a:latin typeface="Arial" panose="020B0604020202020204" pitchFamily="34" charset="0"/>
                <a:cs typeface="Arial" panose="020B0604020202020204" pitchFamily="34" charset="0"/>
              </a:rPr>
              <a:t>C</a:t>
            </a:r>
            <a:r>
              <a:rPr lang="en" sz="2500" baseline="-25000" dirty="0">
                <a:latin typeface="Arial" panose="020B0604020202020204" pitchFamily="34" charset="0"/>
                <a:cs typeface="Arial" panose="020B0604020202020204" pitchFamily="34" charset="0"/>
              </a:rPr>
              <a:t>12</a:t>
            </a:r>
            <a:r>
              <a:rPr lang="en" sz="2500" dirty="0">
                <a:latin typeface="Arial" panose="020B0604020202020204" pitchFamily="34" charset="0"/>
                <a:cs typeface="Arial" panose="020B0604020202020204" pitchFamily="34" charset="0"/>
              </a:rPr>
              <a:t>H</a:t>
            </a:r>
            <a:r>
              <a:rPr lang="en" sz="2500" baseline="-25000" dirty="0">
                <a:latin typeface="Arial" panose="020B0604020202020204" pitchFamily="34" charset="0"/>
                <a:cs typeface="Arial" panose="020B0604020202020204" pitchFamily="34" charset="0"/>
              </a:rPr>
              <a:t>22</a:t>
            </a:r>
            <a:r>
              <a:rPr lang="en" sz="2500" dirty="0">
                <a:latin typeface="Arial" panose="020B0604020202020204" pitchFamily="34" charset="0"/>
                <a:cs typeface="Arial" panose="020B0604020202020204" pitchFamily="34" charset="0"/>
              </a:rPr>
              <a:t>O</a:t>
            </a:r>
            <a:r>
              <a:rPr lang="en" sz="2500" baseline="-25000" dirty="0">
                <a:latin typeface="Arial" panose="020B0604020202020204" pitchFamily="34" charset="0"/>
                <a:cs typeface="Arial" panose="020B0604020202020204" pitchFamily="34" charset="0"/>
              </a:rPr>
              <a:t>11</a:t>
            </a:r>
            <a:r>
              <a:rPr lang="en" sz="2500" dirty="0">
                <a:latin typeface="Arial" panose="020B0604020202020204" pitchFamily="34" charset="0"/>
                <a:cs typeface="Arial" panose="020B0604020202020204" pitchFamily="34" charset="0"/>
              </a:rPr>
              <a:t>  +   H</a:t>
            </a:r>
            <a:r>
              <a:rPr lang="en" sz="2500" baseline="-25000" dirty="0">
                <a:latin typeface="Arial" panose="020B0604020202020204" pitchFamily="34" charset="0"/>
                <a:cs typeface="Arial" panose="020B0604020202020204" pitchFamily="34" charset="0"/>
              </a:rPr>
              <a:t>2</a:t>
            </a:r>
            <a:r>
              <a:rPr lang="en" sz="2500" dirty="0">
                <a:latin typeface="Arial" panose="020B0604020202020204" pitchFamily="34" charset="0"/>
                <a:cs typeface="Arial" panose="020B0604020202020204" pitchFamily="34" charset="0"/>
              </a:rPr>
              <a:t>O  </a:t>
            </a:r>
            <a:r>
              <a:rPr lang="en" sz="2500" dirty="0">
                <a:latin typeface="Arial" panose="020B0604020202020204" pitchFamily="34" charset="0"/>
                <a:cs typeface="Arial" panose="020B0604020202020204" pitchFamily="34" charset="0"/>
                <a:sym typeface="Wingdings" panose="05000000000000000000" pitchFamily="2" charset="2"/>
              </a:rPr>
              <a:t></a:t>
            </a:r>
            <a:r>
              <a:rPr lang="en" sz="2500" dirty="0">
                <a:latin typeface="Arial" panose="020B0604020202020204" pitchFamily="34" charset="0"/>
                <a:cs typeface="Arial" panose="020B0604020202020204" pitchFamily="34" charset="0"/>
              </a:rPr>
              <a:t>   2C</a:t>
            </a:r>
            <a:r>
              <a:rPr lang="en" sz="2500" baseline="-25000" dirty="0">
                <a:latin typeface="Arial" panose="020B0604020202020204" pitchFamily="34" charset="0"/>
                <a:cs typeface="Arial" panose="020B0604020202020204" pitchFamily="34" charset="0"/>
              </a:rPr>
              <a:t>6</a:t>
            </a:r>
            <a:r>
              <a:rPr lang="en" sz="2500" dirty="0">
                <a:latin typeface="Arial" panose="020B0604020202020204" pitchFamily="34" charset="0"/>
                <a:cs typeface="Arial" panose="020B0604020202020204" pitchFamily="34" charset="0"/>
              </a:rPr>
              <a:t>H</a:t>
            </a:r>
            <a:r>
              <a:rPr lang="en" sz="2500" baseline="-25000" dirty="0">
                <a:latin typeface="Arial" panose="020B0604020202020204" pitchFamily="34" charset="0"/>
                <a:cs typeface="Arial" panose="020B0604020202020204" pitchFamily="34" charset="0"/>
              </a:rPr>
              <a:t>12</a:t>
            </a:r>
            <a:r>
              <a:rPr lang="en" sz="2500" dirty="0">
                <a:latin typeface="Arial" panose="020B0604020202020204" pitchFamily="34" charset="0"/>
                <a:cs typeface="Arial" panose="020B0604020202020204" pitchFamily="34" charset="0"/>
              </a:rPr>
              <a:t>O</a:t>
            </a:r>
            <a:r>
              <a:rPr lang="en" sz="2500" baseline="-25000" dirty="0">
                <a:latin typeface="Arial" panose="020B0604020202020204" pitchFamily="34" charset="0"/>
                <a:cs typeface="Arial" panose="020B0604020202020204" pitchFamily="34" charset="0"/>
              </a:rPr>
              <a:t>6</a:t>
            </a:r>
          </a:p>
          <a:p>
            <a:pPr marL="228600" lvl="0" indent="0" algn="ctr" rtl="0">
              <a:spcBef>
                <a:spcPts val="0"/>
              </a:spcBef>
              <a:buNone/>
            </a:pPr>
            <a:r>
              <a:rPr lang="en" sz="2500" dirty="0">
                <a:latin typeface="Arial" panose="020B0604020202020204" pitchFamily="34" charset="0"/>
                <a:cs typeface="Arial" panose="020B0604020202020204" pitchFamily="34" charset="0"/>
              </a:rPr>
              <a:t>C</a:t>
            </a:r>
            <a:r>
              <a:rPr lang="en" sz="2500" baseline="-25000" dirty="0">
                <a:latin typeface="Arial" panose="020B0604020202020204" pitchFamily="34" charset="0"/>
                <a:cs typeface="Arial" panose="020B0604020202020204" pitchFamily="34" charset="0"/>
              </a:rPr>
              <a:t>6</a:t>
            </a:r>
            <a:r>
              <a:rPr lang="en" sz="2500" dirty="0">
                <a:latin typeface="Arial" panose="020B0604020202020204" pitchFamily="34" charset="0"/>
                <a:cs typeface="Arial" panose="020B0604020202020204" pitchFamily="34" charset="0"/>
              </a:rPr>
              <a:t>H</a:t>
            </a:r>
            <a:r>
              <a:rPr lang="en" sz="2500" baseline="-25000" dirty="0">
                <a:latin typeface="Arial" panose="020B0604020202020204" pitchFamily="34" charset="0"/>
                <a:cs typeface="Arial" panose="020B0604020202020204" pitchFamily="34" charset="0"/>
              </a:rPr>
              <a:t>12</a:t>
            </a:r>
            <a:r>
              <a:rPr lang="en" sz="2500" dirty="0">
                <a:latin typeface="Arial" panose="020B0604020202020204" pitchFamily="34" charset="0"/>
                <a:cs typeface="Arial" panose="020B0604020202020204" pitchFamily="34" charset="0"/>
              </a:rPr>
              <a:t>O</a:t>
            </a:r>
            <a:r>
              <a:rPr lang="en" sz="2500" baseline="-25000" dirty="0">
                <a:latin typeface="Arial" panose="020B0604020202020204" pitchFamily="34" charset="0"/>
                <a:cs typeface="Arial" panose="020B0604020202020204" pitchFamily="34" charset="0"/>
              </a:rPr>
              <a:t>6</a:t>
            </a:r>
            <a:r>
              <a:rPr lang="en" sz="2500" dirty="0">
                <a:latin typeface="Arial" panose="020B0604020202020204" pitchFamily="34" charset="0"/>
                <a:cs typeface="Arial" panose="020B0604020202020204" pitchFamily="34" charset="0"/>
              </a:rPr>
              <a:t>  </a:t>
            </a:r>
            <a:r>
              <a:rPr lang="en" sz="2500" dirty="0">
                <a:latin typeface="Arial" panose="020B0604020202020204" pitchFamily="34" charset="0"/>
                <a:cs typeface="Arial" panose="020B0604020202020204" pitchFamily="34" charset="0"/>
                <a:sym typeface="Wingdings" panose="05000000000000000000" pitchFamily="2" charset="2"/>
              </a:rPr>
              <a:t>   2C</a:t>
            </a:r>
            <a:r>
              <a:rPr lang="en" sz="2500" baseline="-25000" dirty="0">
                <a:latin typeface="Arial" panose="020B0604020202020204" pitchFamily="34" charset="0"/>
                <a:cs typeface="Arial" panose="020B0604020202020204" pitchFamily="34" charset="0"/>
                <a:sym typeface="Wingdings" panose="05000000000000000000" pitchFamily="2" charset="2"/>
              </a:rPr>
              <a:t>2</a:t>
            </a:r>
            <a:r>
              <a:rPr lang="en" sz="2500" dirty="0">
                <a:latin typeface="Arial" panose="020B0604020202020204" pitchFamily="34" charset="0"/>
                <a:cs typeface="Arial" panose="020B0604020202020204" pitchFamily="34" charset="0"/>
                <a:sym typeface="Wingdings" panose="05000000000000000000" pitchFamily="2" charset="2"/>
              </a:rPr>
              <a:t>H</a:t>
            </a:r>
            <a:r>
              <a:rPr lang="en" sz="2500" baseline="-25000" dirty="0">
                <a:latin typeface="Arial" panose="020B0604020202020204" pitchFamily="34" charset="0"/>
                <a:cs typeface="Arial" panose="020B0604020202020204" pitchFamily="34" charset="0"/>
                <a:sym typeface="Wingdings" panose="05000000000000000000" pitchFamily="2" charset="2"/>
              </a:rPr>
              <a:t>5</a:t>
            </a:r>
            <a:r>
              <a:rPr lang="en" sz="2500" dirty="0">
                <a:latin typeface="Arial" panose="020B0604020202020204" pitchFamily="34" charset="0"/>
                <a:cs typeface="Arial" panose="020B0604020202020204" pitchFamily="34" charset="0"/>
                <a:sym typeface="Wingdings" panose="05000000000000000000" pitchFamily="2" charset="2"/>
              </a:rPr>
              <a:t>OH   +    2CO</a:t>
            </a:r>
            <a:r>
              <a:rPr lang="en" sz="2500" baseline="-25000" dirty="0">
                <a:latin typeface="Arial" panose="020B0604020202020204" pitchFamily="34" charset="0"/>
                <a:cs typeface="Arial" panose="020B0604020202020204" pitchFamily="34" charset="0"/>
                <a:sym typeface="Wingdings" panose="05000000000000000000" pitchFamily="2" charset="2"/>
              </a:rPr>
              <a:t>2</a:t>
            </a:r>
            <a:endParaRPr lang="en" sz="2500" baseline="-25000" dirty="0">
              <a:latin typeface="Arial" panose="020B0604020202020204" pitchFamily="34" charset="0"/>
              <a:cs typeface="Arial" panose="020B0604020202020204" pitchFamily="34" charset="0"/>
            </a:endParaRPr>
          </a:p>
          <a:p>
            <a:pPr marL="228600" lvl="0" indent="0" rtl="0">
              <a:spcBef>
                <a:spcPts val="0"/>
              </a:spcBef>
              <a:buNone/>
            </a:pPr>
            <a:endParaRPr lang="en" sz="2500" dirty="0">
              <a:latin typeface="Arial" panose="020B0604020202020204" pitchFamily="34" charset="0"/>
              <a:cs typeface="Arial" panose="020B0604020202020204" pitchFamily="34" charset="0"/>
            </a:endParaRPr>
          </a:p>
          <a:p>
            <a:pPr marL="228600" lvl="0" indent="0" rtl="0">
              <a:spcBef>
                <a:spcPts val="0"/>
              </a:spcBef>
              <a:buNone/>
            </a:pPr>
            <a:endParaRPr lang="en" dirty="0">
              <a:latin typeface="Arial" panose="020B0604020202020204" pitchFamily="34" charset="0"/>
              <a:cs typeface="Arial" panose="020B0604020202020204" pitchFamily="34" charset="0"/>
            </a:endParaRPr>
          </a:p>
          <a:p>
            <a:pPr marL="457200" lvl="0" indent="-228600" rtl="0">
              <a:spcBef>
                <a:spcPts val="0"/>
              </a:spcBef>
            </a:pPr>
            <a:r>
              <a:rPr lang="en" cap="none" dirty="0">
                <a:latin typeface="Arial" panose="020B0604020202020204" pitchFamily="34" charset="0"/>
                <a:cs typeface="Arial" panose="020B0604020202020204" pitchFamily="34" charset="0"/>
              </a:rPr>
              <a:t>Catalyst for fermentation reaction - invertase</a:t>
            </a:r>
          </a:p>
          <a:p>
            <a:pPr marL="457200" lvl="0" indent="-228600" rtl="0">
              <a:spcBef>
                <a:spcPts val="0"/>
              </a:spcBef>
            </a:pPr>
            <a:r>
              <a:rPr lang="en" cap="none" dirty="0">
                <a:latin typeface="Arial" panose="020B0604020202020204" pitchFamily="34" charset="0"/>
                <a:cs typeface="Arial" panose="020B0604020202020204" pitchFamily="34" charset="0"/>
              </a:rPr>
              <a:t>Catalyst for ethanol conversion - zymase</a:t>
            </a:r>
          </a:p>
          <a:p>
            <a:pPr lvl="0" rtl="0">
              <a:spcBef>
                <a:spcPts val="0"/>
              </a:spcBef>
              <a:buNone/>
            </a:pPr>
            <a:endParaRPr dirty="0"/>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Sugarcane Based Production Process</a:t>
            </a:r>
          </a:p>
        </p:txBody>
      </p:sp>
      <p:sp>
        <p:nvSpPr>
          <p:cNvPr id="92" name="Shape 92"/>
          <p:cNvSpPr txBox="1">
            <a:spLocks noGrp="1"/>
          </p:cNvSpPr>
          <p:nvPr>
            <p:ph type="body" idx="1"/>
          </p:nvPr>
        </p:nvSpPr>
        <p:spPr>
          <a:xfrm>
            <a:off x="311699" y="1152475"/>
            <a:ext cx="8630281" cy="3812930"/>
          </a:xfrm>
          <a:prstGeom prst="rect">
            <a:avLst/>
          </a:prstGeom>
        </p:spPr>
        <p:txBody>
          <a:bodyPr lIns="91425" tIns="91425" rIns="91425" bIns="91425" anchor="t" anchorCtr="0">
            <a:noAutofit/>
          </a:bodyPr>
          <a:lstStyle/>
          <a:p>
            <a:pPr marL="457200" lvl="0" indent="-228600" rtl="0">
              <a:spcBef>
                <a:spcPts val="0"/>
              </a:spcBef>
            </a:pPr>
            <a:r>
              <a:rPr lang="en" b="1" cap="none" dirty="0">
                <a:latin typeface="Arial" panose="020B0604020202020204" pitchFamily="34" charset="0"/>
                <a:cs typeface="Arial" panose="020B0604020202020204" pitchFamily="34" charset="0"/>
              </a:rPr>
              <a:t>Fermentation</a:t>
            </a:r>
          </a:p>
          <a:p>
            <a:pPr marL="457200" lvl="0" indent="-228600" rtl="0">
              <a:spcBef>
                <a:spcPts val="0"/>
              </a:spcBef>
            </a:pPr>
            <a:endParaRPr lang="en" b="1" cap="none" dirty="0">
              <a:latin typeface="Arial" panose="020B0604020202020204" pitchFamily="34" charset="0"/>
              <a:cs typeface="Arial" panose="020B0604020202020204" pitchFamily="34" charset="0"/>
            </a:endParaRPr>
          </a:p>
          <a:p>
            <a:pPr marL="914400" lvl="1" indent="-228600" rtl="0">
              <a:spcBef>
                <a:spcPts val="0"/>
              </a:spcBef>
            </a:pPr>
            <a:r>
              <a:rPr lang="en" sz="1500" cap="none" dirty="0">
                <a:latin typeface="Arial" panose="020B0604020202020204" pitchFamily="34" charset="0"/>
                <a:cs typeface="Arial" panose="020B0604020202020204" pitchFamily="34" charset="0"/>
              </a:rPr>
              <a:t>Sugar from ground molasses diluted with water</a:t>
            </a:r>
          </a:p>
          <a:p>
            <a:pPr marL="914400" lvl="1" indent="-228600" rtl="0">
              <a:spcBef>
                <a:spcPts val="0"/>
              </a:spcBef>
            </a:pPr>
            <a:r>
              <a:rPr lang="en" sz="1500" cap="none" dirty="0">
                <a:latin typeface="Arial" panose="020B0604020202020204" pitchFamily="34" charset="0"/>
                <a:cs typeface="Arial" panose="020B0604020202020204" pitchFamily="34" charset="0"/>
              </a:rPr>
              <a:t>Sulfuric acid added to prevent bacterial contamination</a:t>
            </a:r>
          </a:p>
          <a:p>
            <a:pPr marL="914400" lvl="1" indent="-228600" rtl="0">
              <a:spcBef>
                <a:spcPts val="0"/>
              </a:spcBef>
            </a:pPr>
            <a:r>
              <a:rPr lang="en" sz="1500" cap="none" dirty="0">
                <a:latin typeface="Arial" panose="020B0604020202020204" pitchFamily="34" charset="0"/>
                <a:cs typeface="Arial" panose="020B0604020202020204" pitchFamily="34" charset="0"/>
              </a:rPr>
              <a:t>Yeast added to feed before fermenter, provides invertase and zymase</a:t>
            </a:r>
          </a:p>
          <a:p>
            <a:pPr marL="914400" lvl="1" indent="-228600" rtl="0">
              <a:spcBef>
                <a:spcPts val="0"/>
              </a:spcBef>
            </a:pPr>
            <a:r>
              <a:rPr lang="en" sz="1500" cap="none" dirty="0">
                <a:latin typeface="Arial" panose="020B0604020202020204" pitchFamily="34" charset="0"/>
                <a:cs typeface="Arial" panose="020B0604020202020204" pitchFamily="34" charset="0"/>
              </a:rPr>
              <a:t>Sugar hydrolysed to fructose using invertase</a:t>
            </a:r>
          </a:p>
          <a:p>
            <a:pPr marL="914400" lvl="1" indent="-228600" rtl="0">
              <a:spcBef>
                <a:spcPts val="0"/>
              </a:spcBef>
            </a:pPr>
            <a:r>
              <a:rPr lang="en" sz="1500" cap="none" dirty="0">
                <a:latin typeface="Arial" panose="020B0604020202020204" pitchFamily="34" charset="0"/>
                <a:cs typeface="Arial" panose="020B0604020202020204" pitchFamily="34" charset="0"/>
              </a:rPr>
              <a:t>Glucose and fructose converted to ethanol and carbon dioxide using zymase</a:t>
            </a:r>
          </a:p>
          <a:p>
            <a:pPr marL="457200" lvl="0" indent="-228600" rtl="0">
              <a:spcBef>
                <a:spcPts val="0"/>
              </a:spcBef>
            </a:pPr>
            <a:endParaRPr lang="en" b="1" cap="none" dirty="0">
              <a:latin typeface="Arial" panose="020B0604020202020204" pitchFamily="34" charset="0"/>
              <a:cs typeface="Arial" panose="020B0604020202020204" pitchFamily="34" charset="0"/>
            </a:endParaRPr>
          </a:p>
          <a:p>
            <a:pPr marL="457200" lvl="0" indent="-228600" rtl="0">
              <a:spcBef>
                <a:spcPts val="0"/>
              </a:spcBef>
            </a:pPr>
            <a:r>
              <a:rPr lang="en" b="1" cap="none" dirty="0">
                <a:latin typeface="Arial" panose="020B0604020202020204" pitchFamily="34" charset="0"/>
                <a:cs typeface="Arial" panose="020B0604020202020204" pitchFamily="34" charset="0"/>
              </a:rPr>
              <a:t>Carbon dioxide washing</a:t>
            </a:r>
          </a:p>
          <a:p>
            <a:pPr marL="457200" lvl="0" indent="-228600" rtl="0">
              <a:spcBef>
                <a:spcPts val="0"/>
              </a:spcBef>
            </a:pPr>
            <a:endParaRPr lang="en" b="1" cap="none" dirty="0">
              <a:latin typeface="Arial" panose="020B0604020202020204" pitchFamily="34" charset="0"/>
              <a:cs typeface="Arial" panose="020B0604020202020204" pitchFamily="34" charset="0"/>
            </a:endParaRPr>
          </a:p>
          <a:p>
            <a:pPr marL="914400" lvl="1" indent="-228600" rtl="0">
              <a:spcBef>
                <a:spcPts val="0"/>
              </a:spcBef>
            </a:pPr>
            <a:r>
              <a:rPr lang="en" sz="1500" cap="none" dirty="0">
                <a:latin typeface="Arial" panose="020B0604020202020204" pitchFamily="34" charset="0"/>
                <a:cs typeface="Arial" panose="020B0604020202020204" pitchFamily="34" charset="0"/>
              </a:rPr>
              <a:t>Gaseous stream sent to CO2 washer</a:t>
            </a:r>
          </a:p>
          <a:p>
            <a:pPr marL="914400" lvl="1" indent="-228600" rtl="0">
              <a:spcBef>
                <a:spcPts val="0"/>
              </a:spcBef>
            </a:pPr>
            <a:r>
              <a:rPr lang="en" sz="1500" cap="none" dirty="0">
                <a:latin typeface="Arial" panose="020B0604020202020204" pitchFamily="34" charset="0"/>
                <a:cs typeface="Arial" panose="020B0604020202020204" pitchFamily="34" charset="0"/>
              </a:rPr>
              <a:t>Ethanol absorbed in water</a:t>
            </a:r>
          </a:p>
          <a:p>
            <a:pPr marL="914400" lvl="1" indent="-228600" rtl="0">
              <a:spcBef>
                <a:spcPts val="0"/>
              </a:spcBef>
            </a:pPr>
            <a:r>
              <a:rPr lang="en" sz="1500" cap="none" dirty="0">
                <a:latin typeface="Arial" panose="020B0604020202020204" pitchFamily="34" charset="0"/>
                <a:cs typeface="Arial" panose="020B0604020202020204" pitchFamily="34" charset="0"/>
              </a:rPr>
              <a:t>Gaseous stream vented into atmosphere</a:t>
            </a:r>
          </a:p>
          <a:p>
            <a:pPr marL="914400" lvl="1" indent="-228600" rtl="0">
              <a:spcBef>
                <a:spcPts val="0"/>
              </a:spcBef>
            </a:pPr>
            <a:r>
              <a:rPr lang="en" sz="1500" cap="none" dirty="0">
                <a:latin typeface="Arial" panose="020B0604020202020204" pitchFamily="34" charset="0"/>
                <a:cs typeface="Arial" panose="020B0604020202020204" pitchFamily="34" charset="0"/>
              </a:rPr>
              <a:t>Liquid stream recycled to fermenter</a:t>
            </a:r>
          </a:p>
          <a:p>
            <a:pPr marL="457200" lvl="0" indent="0" rtl="0">
              <a:spcBef>
                <a:spcPts val="0"/>
              </a:spcBef>
              <a:buNone/>
            </a:pPr>
            <a:r>
              <a:rPr lang="en" cap="none" dirty="0">
                <a:latin typeface="Agency FB" panose="020B0503020202020204" pitchFamily="34" charset="0"/>
              </a:rPr>
              <a:t> </a:t>
            </a:r>
            <a:endParaRPr lang="en" dirty="0">
              <a:latin typeface="Agency FB" panose="020B0503020202020204" pitchFamily="34" charset="0"/>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1" dirty="0">
                <a:latin typeface="Arial" panose="020B0604020202020204" pitchFamily="34" charset="0"/>
                <a:cs typeface="Arial" panose="020B0604020202020204" pitchFamily="34" charset="0"/>
              </a:rPr>
              <a:t>Sugarcane Based Production Process	</a:t>
            </a:r>
          </a:p>
        </p:txBody>
      </p:sp>
      <p:sp>
        <p:nvSpPr>
          <p:cNvPr id="98" name="Shape 98"/>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b="1" cap="none" dirty="0">
                <a:latin typeface="Arial" panose="020B0604020202020204" pitchFamily="34" charset="0"/>
                <a:cs typeface="Arial" panose="020B0604020202020204" pitchFamily="34" charset="0"/>
              </a:rPr>
              <a:t>Ethanol distillation</a:t>
            </a:r>
          </a:p>
          <a:p>
            <a:pPr marL="457200" lvl="0" indent="-228600" rtl="0">
              <a:spcBef>
                <a:spcPts val="0"/>
              </a:spcBef>
            </a:pPr>
            <a:endParaRPr lang="en" sz="2400" b="1" cap="none" dirty="0">
              <a:latin typeface="Arial" panose="020B0604020202020204" pitchFamily="34" charset="0"/>
              <a:cs typeface="Arial" panose="020B0604020202020204" pitchFamily="34" charset="0"/>
            </a:endParaRPr>
          </a:p>
          <a:p>
            <a:pPr marL="914400" lvl="1" indent="-228600" rtl="0">
              <a:spcBef>
                <a:spcPts val="0"/>
              </a:spcBef>
            </a:pPr>
            <a:r>
              <a:rPr lang="en" sz="1600" cap="none" dirty="0">
                <a:latin typeface="Arial" panose="020B0604020202020204" pitchFamily="34" charset="0"/>
                <a:cs typeface="Arial" panose="020B0604020202020204" pitchFamily="34" charset="0"/>
              </a:rPr>
              <a:t>Liquid stream from fermenter contains sucrose, glucose, fructose and sulfuric acid</a:t>
            </a:r>
          </a:p>
          <a:p>
            <a:pPr marL="914400" lvl="1" indent="-228600" rtl="0">
              <a:spcBef>
                <a:spcPts val="0"/>
              </a:spcBef>
            </a:pPr>
            <a:r>
              <a:rPr lang="en" sz="1600" cap="none" dirty="0">
                <a:latin typeface="Arial" panose="020B0604020202020204" pitchFamily="34" charset="0"/>
                <a:cs typeface="Arial" panose="020B0604020202020204" pitchFamily="34" charset="0"/>
              </a:rPr>
              <a:t>Stream sent to concentration tower </a:t>
            </a:r>
          </a:p>
          <a:p>
            <a:pPr marL="914400" lvl="1" indent="-228600" rtl="0">
              <a:spcBef>
                <a:spcPts val="0"/>
              </a:spcBef>
            </a:pPr>
            <a:r>
              <a:rPr lang="en" sz="1600" cap="none" dirty="0">
                <a:latin typeface="Arial" panose="020B0604020202020204" pitchFamily="34" charset="0"/>
                <a:cs typeface="Arial" panose="020B0604020202020204" pitchFamily="34" charset="0"/>
              </a:rPr>
              <a:t>Superheated steam at atmospheric pressure used as stripping gas</a:t>
            </a:r>
          </a:p>
          <a:p>
            <a:pPr marL="914400" lvl="1" indent="-228600" rtl="0">
              <a:spcBef>
                <a:spcPts val="0"/>
              </a:spcBef>
            </a:pPr>
            <a:r>
              <a:rPr lang="en" sz="1600" cap="none" dirty="0">
                <a:latin typeface="Arial" panose="020B0604020202020204" pitchFamily="34" charset="0"/>
                <a:cs typeface="Arial" panose="020B0604020202020204" pitchFamily="34" charset="0"/>
              </a:rPr>
              <a:t>Bottom stream contains water with sucrose, sulfuric acid</a:t>
            </a:r>
          </a:p>
          <a:p>
            <a:pPr marL="914400" lvl="1" indent="-228600" rtl="0">
              <a:spcBef>
                <a:spcPts val="0"/>
              </a:spcBef>
            </a:pPr>
            <a:r>
              <a:rPr lang="en" sz="1600" cap="none" dirty="0">
                <a:latin typeface="Arial" panose="020B0604020202020204" pitchFamily="34" charset="0"/>
                <a:cs typeface="Arial" panose="020B0604020202020204" pitchFamily="34" charset="0"/>
              </a:rPr>
              <a:t>Top gas stream sent to rectifier </a:t>
            </a:r>
          </a:p>
          <a:p>
            <a:pPr marL="914400" lvl="1" indent="-228600">
              <a:spcBef>
                <a:spcPts val="0"/>
              </a:spcBef>
            </a:pPr>
            <a:r>
              <a:rPr lang="en" sz="1600" cap="none" dirty="0">
                <a:latin typeface="Arial" panose="020B0604020202020204" pitchFamily="34" charset="0"/>
                <a:cs typeface="Arial" panose="020B0604020202020204" pitchFamily="34" charset="0"/>
              </a:rPr>
              <a:t>Bottom stream from rectifier contains final product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prstGeom prst="rect">
            <a:avLst/>
          </a:prstGeom>
        </p:spPr>
        <p:txBody>
          <a:bodyPr lIns="91425" tIns="91425" rIns="91425" bIns="91425" anchor="t" anchorCtr="0">
            <a:noAutofit/>
          </a:bodyPr>
          <a:lstStyle/>
          <a:p>
            <a:pPr lvl="0" algn="l">
              <a:spcBef>
                <a:spcPts val="0"/>
              </a:spcBef>
              <a:buNone/>
            </a:pPr>
            <a:r>
              <a:rPr lang="en" b="1" dirty="0">
                <a:latin typeface="Arial" panose="020B0604020202020204" pitchFamily="34" charset="0"/>
                <a:cs typeface="Arial" panose="020B0604020202020204" pitchFamily="34" charset="0"/>
              </a:rPr>
              <a:t>Sugarcane based production Flowsheet</a:t>
            </a:r>
          </a:p>
        </p:txBody>
      </p:sp>
      <p:sp>
        <p:nvSpPr>
          <p:cNvPr id="104" name="Shape 10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05" name="Shape 105"/>
          <p:cNvPicPr preferRelativeResize="0"/>
          <p:nvPr/>
        </p:nvPicPr>
        <p:blipFill>
          <a:blip r:embed="rId3">
            <a:alphaModFix/>
          </a:blip>
          <a:stretch>
            <a:fillRect/>
          </a:stretch>
        </p:blipFill>
        <p:spPr>
          <a:xfrm>
            <a:off x="311700" y="1152475"/>
            <a:ext cx="8672812" cy="375629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TotalTime>
  <Words>3285</Words>
  <Application>Microsoft Office PowerPoint</Application>
  <PresentationFormat>On-screen Show (16:9)</PresentationFormat>
  <Paragraphs>548</Paragraphs>
  <Slides>59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Agency FB</vt:lpstr>
      <vt:lpstr>Arial</vt:lpstr>
      <vt:lpstr>Arial Black</vt:lpstr>
      <vt:lpstr>Calibri</vt:lpstr>
      <vt:lpstr>Calibri Light</vt:lpstr>
      <vt:lpstr>Wingdings</vt:lpstr>
      <vt:lpstr>Office Theme</vt:lpstr>
      <vt:lpstr>Ethanol</vt:lpstr>
      <vt:lpstr>Introduction</vt:lpstr>
      <vt:lpstr>Plant Production Processes</vt:lpstr>
      <vt:lpstr>Corn Based Ethanol Production</vt:lpstr>
      <vt:lpstr>Sugarcane based Ethanol production</vt:lpstr>
      <vt:lpstr>Sugarcane Based Production Process</vt:lpstr>
      <vt:lpstr>Sugarcane Based Production Process</vt:lpstr>
      <vt:lpstr>Sugarcane Based Production Process </vt:lpstr>
      <vt:lpstr>Sugarcane based production Flowsheet</vt:lpstr>
      <vt:lpstr>Corn Based Production Process</vt:lpstr>
      <vt:lpstr>Dry Grinding</vt:lpstr>
      <vt:lpstr>Dry Grinding</vt:lpstr>
      <vt:lpstr>Corn Based ethanol production flowsheet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CORN GRAINS</vt:lpstr>
      <vt:lpstr>Ethanol Flow Sheet</vt:lpstr>
      <vt:lpstr>Grain Receiving and Storage</vt:lpstr>
      <vt:lpstr>Milling</vt:lpstr>
      <vt:lpstr>Jet Cooking and Liquefaction</vt:lpstr>
      <vt:lpstr>Fermentation</vt:lpstr>
      <vt:lpstr>Microbes Used for Ethanol Preparation</vt:lpstr>
      <vt:lpstr>Distillation</vt:lpstr>
      <vt:lpstr>Molecular Sieve</vt:lpstr>
      <vt:lpstr>Evaporator </vt:lpstr>
      <vt:lpstr>Reactions Involved</vt:lpstr>
      <vt:lpstr>Equipment's Involved In Process </vt:lpstr>
      <vt:lpstr>Corn Husker</vt:lpstr>
      <vt:lpstr>Hammer Mill</vt:lpstr>
      <vt:lpstr>Ethanol Fermentation Tank</vt:lpstr>
      <vt:lpstr>Ethanol Distillation Columns</vt:lpstr>
      <vt:lpstr>Molecular Sieve Packed Bed Tanks</vt:lpstr>
      <vt:lpstr>Ethanol Storage Tanks</vt:lpstr>
      <vt:lpstr>PowerPoint Presentation</vt:lpstr>
      <vt:lpstr>PowerPoint Presentation</vt:lpstr>
      <vt:lpstr>Now Let us see the plant   processes in action</vt:lpstr>
      <vt:lpstr>PowerPoint Presentation</vt:lpstr>
      <vt:lpstr>Advantages of Ethanol as a fuel </vt:lpstr>
      <vt:lpstr>Disadvantages</vt:lpstr>
      <vt:lpstr>Future Scope</vt:lpstr>
      <vt:lpstr>PowerPoint Presentation</vt:lpstr>
      <vt:lpstr>Improvement In The Process </vt:lpstr>
      <vt:lpstr>Vision 2020</vt:lpstr>
      <vt:lpstr>PowerPoint Presentation</vt:lpstr>
      <vt:lpstr>Economic Issues</vt:lpstr>
      <vt:lpstr>Environmental Issues</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Ethanol</dc:title>
  <dc:creator>Jegatha</dc:creator>
  <cp:lastModifiedBy>Jitendra Jasnani</cp:lastModifiedBy>
  <cp:revision>90</cp:revision>
  <dcterms:modified xsi:type="dcterms:W3CDTF">2016-04-28T01:00:37Z</dcterms:modified>
</cp:coreProperties>
</file>